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handoutMasterIdLst>
    <p:handoutMasterId r:id="rId135"/>
  </p:handoutMasterIdLst>
  <p:sldIdLst>
    <p:sldId id="256" r:id="rId2"/>
    <p:sldId id="331" r:id="rId3"/>
    <p:sldId id="332" r:id="rId4"/>
    <p:sldId id="333" r:id="rId5"/>
    <p:sldId id="342" r:id="rId6"/>
    <p:sldId id="343" r:id="rId7"/>
    <p:sldId id="347" r:id="rId8"/>
    <p:sldId id="390" r:id="rId9"/>
    <p:sldId id="334" r:id="rId10"/>
    <p:sldId id="335" r:id="rId11"/>
    <p:sldId id="336" r:id="rId12"/>
    <p:sldId id="345" r:id="rId13"/>
    <p:sldId id="337" r:id="rId14"/>
    <p:sldId id="354" r:id="rId15"/>
    <p:sldId id="355" r:id="rId16"/>
    <p:sldId id="356" r:id="rId17"/>
    <p:sldId id="357" r:id="rId18"/>
    <p:sldId id="358" r:id="rId19"/>
    <p:sldId id="359" r:id="rId20"/>
    <p:sldId id="368" r:id="rId21"/>
    <p:sldId id="369" r:id="rId22"/>
    <p:sldId id="370" r:id="rId23"/>
    <p:sldId id="376" r:id="rId24"/>
    <p:sldId id="377" r:id="rId25"/>
    <p:sldId id="456" r:id="rId26"/>
    <p:sldId id="378" r:id="rId27"/>
    <p:sldId id="384" r:id="rId28"/>
    <p:sldId id="381" r:id="rId29"/>
    <p:sldId id="382" r:id="rId30"/>
    <p:sldId id="383" r:id="rId31"/>
    <p:sldId id="457" r:id="rId32"/>
    <p:sldId id="391" r:id="rId33"/>
    <p:sldId id="375" r:id="rId34"/>
    <p:sldId id="379" r:id="rId35"/>
    <p:sldId id="458" r:id="rId36"/>
    <p:sldId id="392" r:id="rId37"/>
    <p:sldId id="393" r:id="rId38"/>
    <p:sldId id="372" r:id="rId39"/>
    <p:sldId id="373" r:id="rId40"/>
    <p:sldId id="385" r:id="rId41"/>
    <p:sldId id="386" r:id="rId42"/>
    <p:sldId id="387" r:id="rId43"/>
    <p:sldId id="338" r:id="rId44"/>
    <p:sldId id="447" r:id="rId45"/>
    <p:sldId id="450" r:id="rId46"/>
    <p:sldId id="448" r:id="rId47"/>
    <p:sldId id="451" r:id="rId48"/>
    <p:sldId id="452" r:id="rId49"/>
    <p:sldId id="454" r:id="rId50"/>
    <p:sldId id="455" r:id="rId51"/>
    <p:sldId id="421" r:id="rId52"/>
    <p:sldId id="351" r:id="rId53"/>
    <p:sldId id="344" r:id="rId54"/>
    <p:sldId id="352" r:id="rId55"/>
    <p:sldId id="361" r:id="rId56"/>
    <p:sldId id="362" r:id="rId57"/>
    <p:sldId id="363" r:id="rId58"/>
    <p:sldId id="395" r:id="rId59"/>
    <p:sldId id="394" r:id="rId60"/>
    <p:sldId id="364" r:id="rId61"/>
    <p:sldId id="365" r:id="rId62"/>
    <p:sldId id="366" r:id="rId63"/>
    <p:sldId id="367" r:id="rId64"/>
    <p:sldId id="330" r:id="rId65"/>
    <p:sldId id="279" r:id="rId66"/>
    <p:sldId id="280" r:id="rId67"/>
    <p:sldId id="281" r:id="rId68"/>
    <p:sldId id="282" r:id="rId69"/>
    <p:sldId id="283" r:id="rId70"/>
    <p:sldId id="284" r:id="rId71"/>
    <p:sldId id="285" r:id="rId72"/>
    <p:sldId id="286" r:id="rId73"/>
    <p:sldId id="302" r:id="rId74"/>
    <p:sldId id="287" r:id="rId75"/>
    <p:sldId id="288" r:id="rId76"/>
    <p:sldId id="289" r:id="rId77"/>
    <p:sldId id="290" r:id="rId78"/>
    <p:sldId id="291" r:id="rId79"/>
    <p:sldId id="396" r:id="rId80"/>
    <p:sldId id="292" r:id="rId81"/>
    <p:sldId id="397" r:id="rId82"/>
    <p:sldId id="293" r:id="rId83"/>
    <p:sldId id="295" r:id="rId84"/>
    <p:sldId id="296" r:id="rId85"/>
    <p:sldId id="297" r:id="rId86"/>
    <p:sldId id="298" r:id="rId87"/>
    <p:sldId id="301" r:id="rId88"/>
    <p:sldId id="299" r:id="rId89"/>
    <p:sldId id="300" r:id="rId90"/>
    <p:sldId id="303" r:id="rId91"/>
    <p:sldId id="407" r:id="rId92"/>
    <p:sldId id="408" r:id="rId93"/>
    <p:sldId id="406" r:id="rId94"/>
    <p:sldId id="305" r:id="rId95"/>
    <p:sldId id="304" r:id="rId96"/>
    <p:sldId id="306" r:id="rId97"/>
    <p:sldId id="307" r:id="rId98"/>
    <p:sldId id="430" r:id="rId99"/>
    <p:sldId id="429" r:id="rId100"/>
    <p:sldId id="308" r:id="rId101"/>
    <p:sldId id="431" r:id="rId102"/>
    <p:sldId id="309" r:id="rId103"/>
    <p:sldId id="459" r:id="rId104"/>
    <p:sldId id="460" r:id="rId105"/>
    <p:sldId id="461" r:id="rId106"/>
    <p:sldId id="462" r:id="rId107"/>
    <p:sldId id="311" r:id="rId108"/>
    <p:sldId id="310" r:id="rId109"/>
    <p:sldId id="312" r:id="rId110"/>
    <p:sldId id="398" r:id="rId111"/>
    <p:sldId id="463" r:id="rId112"/>
    <p:sldId id="315" r:id="rId113"/>
    <p:sldId id="316" r:id="rId114"/>
    <p:sldId id="422" r:id="rId115"/>
    <p:sldId id="424" r:id="rId116"/>
    <p:sldId id="423" r:id="rId117"/>
    <p:sldId id="399" r:id="rId118"/>
    <p:sldId id="317" r:id="rId119"/>
    <p:sldId id="425" r:id="rId120"/>
    <p:sldId id="426" r:id="rId121"/>
    <p:sldId id="400" r:id="rId122"/>
    <p:sldId id="319" r:id="rId123"/>
    <p:sldId id="427" r:id="rId124"/>
    <p:sldId id="401" r:id="rId125"/>
    <p:sldId id="428" r:id="rId126"/>
    <p:sldId id="320" r:id="rId127"/>
    <p:sldId id="321" r:id="rId128"/>
    <p:sldId id="388" r:id="rId129"/>
    <p:sldId id="322" r:id="rId130"/>
    <p:sldId id="325" r:id="rId131"/>
    <p:sldId id="402" r:id="rId132"/>
    <p:sldId id="403" r:id="rId133"/>
  </p:sldIdLst>
  <p:sldSz cx="9144000" cy="6858000" type="screen4x3"/>
  <p:notesSz cx="7099300" cy="10234613"/>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052"/>
    <a:srgbClr val="016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555" autoAdjust="0"/>
    <p:restoredTop sz="94279" autoAdjust="0"/>
  </p:normalViewPr>
  <p:slideViewPr>
    <p:cSldViewPr>
      <p:cViewPr varScale="1">
        <p:scale>
          <a:sx n="109" d="100"/>
          <a:sy n="109" d="100"/>
        </p:scale>
        <p:origin x="127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pt-PT"/>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0935E5F3-DB26-4183-9F42-FDB550D054FC}" type="datetimeFigureOut">
              <a:rPr lang="pt-PT" smtClean="0"/>
              <a:pPr/>
              <a:t>18/02/2023</a:t>
            </a:fld>
            <a:endParaRPr lang="pt-PT"/>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pt-PT"/>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7E5014B-EF14-40EE-BF2B-E59DB8D297E9}" type="slidenum">
              <a:rPr lang="pt-PT" smtClean="0"/>
              <a:pPr/>
              <a:t>‹#›</a:t>
            </a:fld>
            <a:endParaRPr lang="pt-PT"/>
          </a:p>
        </p:txBody>
      </p:sp>
    </p:spTree>
    <p:extLst>
      <p:ext uri="{BB962C8B-B14F-4D97-AF65-F5344CB8AC3E}">
        <p14:creationId xmlns:p14="http://schemas.microsoft.com/office/powerpoint/2010/main" val="2192864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587650EE-119F-49D6-9CC0-DEE282D4D7F6}" type="datetimeFigureOut">
              <a:rPr lang="en-GB" smtClean="0"/>
              <a:t>18/02/2023</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0330740E-981F-4D0C-8FDA-380B9CC753C7}" type="slidenum">
              <a:rPr lang="en-GB" smtClean="0"/>
              <a:t>‹#›</a:t>
            </a:fld>
            <a:endParaRPr lang="en-GB"/>
          </a:p>
        </p:txBody>
      </p:sp>
    </p:spTree>
    <p:extLst>
      <p:ext uri="{BB962C8B-B14F-4D97-AF65-F5344CB8AC3E}">
        <p14:creationId xmlns:p14="http://schemas.microsoft.com/office/powerpoint/2010/main" val="205805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14E4069-6A78-473F-B24A-9A0D1A53A459}" type="datetimeFigureOut">
              <a:rPr lang="fr-FR"/>
              <a:pPr>
                <a:defRPr/>
              </a:pPr>
              <a:t>18/02/2023</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8762108-7A9A-4F4E-85EF-7CF47881555B}"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9A6C3EE-9413-4A06-97F2-807834550B41}" type="datetimeFigureOut">
              <a:rPr lang="fr-FR"/>
              <a:pPr>
                <a:defRPr/>
              </a:pPr>
              <a:t>18/02/2023</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B16AF5F-84AE-4AA8-9AE8-D597ED7E998C}"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359C9AEB-906A-4166-9272-F1C723423CD4}" type="datetimeFigureOut">
              <a:rPr lang="fr-FR"/>
              <a:pPr>
                <a:defRPr/>
              </a:pPr>
              <a:t>18/02/2023</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926C79D-E5A9-4380-AD49-F50C1A9290E6}"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44B4AE6C-E6B3-44CB-94D2-DF4361DB3A80}" type="datetimeFigureOut">
              <a:rPr lang="fr-FR"/>
              <a:pPr>
                <a:defRPr/>
              </a:pPr>
              <a:t>18/02/2023</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461F3EA7-4342-4A5E-AF44-50A5931F3A1E}"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DB70FEB6-07F1-4E2A-B87C-CFF10C7984B3}" type="datetimeFigureOut">
              <a:rPr lang="fr-FR"/>
              <a:pPr>
                <a:defRPr/>
              </a:pPr>
              <a:t>18/02/2023</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2AD34BC3-D183-416C-AB82-A92D507EA45E}"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2EA71D55-3432-413C-8DE5-AF1EEBF4D1E6}" type="datetimeFigureOut">
              <a:rPr lang="fr-FR"/>
              <a:pPr>
                <a:defRPr/>
              </a:pPr>
              <a:t>18/02/2023</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C793D39B-5F52-4931-86E4-62656E0BF8AC}"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C31E6D20-E1D2-4A55-A20F-234938784EC7}" type="datetimeFigureOut">
              <a:rPr lang="fr-FR"/>
              <a:pPr>
                <a:defRPr/>
              </a:pPr>
              <a:t>18/02/2023</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0F20821A-F4E2-48EB-8D39-05A7038BF09F}"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AB6E5678-BF1F-4687-9A5C-598DF2C4BEEC}" type="datetimeFigureOut">
              <a:rPr lang="fr-FR"/>
              <a:pPr>
                <a:defRPr/>
              </a:pPr>
              <a:t>18/02/2023</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E0F5BC1D-820F-49DC-8F7B-BD9999392204}"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54E2568B-65C7-4C6F-B03C-295D9F0CD19B}" type="datetimeFigureOut">
              <a:rPr lang="fr-FR"/>
              <a:pPr>
                <a:defRPr/>
              </a:pPr>
              <a:t>18/02/2023</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AA40C7C5-FA22-4641-8D85-DEC47B50DB59}"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32580DEB-D86A-4C0E-8B55-19C6086E6A64}" type="datetimeFigureOut">
              <a:rPr lang="fr-FR"/>
              <a:pPr>
                <a:defRPr/>
              </a:pPr>
              <a:t>18/02/2023</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86787DA5-9AFF-45BD-BFBB-C1D66AAF6BF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CA"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4D0F0C-3458-48DC-B57D-C5A61C1D5F95}" type="datetimeFigureOut">
              <a:rPr lang="fr-FR"/>
              <a:pPr>
                <a:defRPr/>
              </a:pPr>
              <a:t>18/02/2023</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737EE77C-969B-489E-B07B-6BA539A59FC2}"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endParaRPr lang="fr-CA"/>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E1D0C9B9-08E1-4593-A625-54B1AB9B061A}" type="datetimeFigureOut">
              <a:rPr lang="fr-FR"/>
              <a:pPr>
                <a:defRPr/>
              </a:pPr>
              <a:t>18/02/2023</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6D279BB9-DAA2-4BDF-A678-388897C48629}"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g"/></Relationships>
</file>

<file path=ppt/slides/_rels/slide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jpe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0.wmf"/><Relationship Id="rId4" Type="http://schemas.openxmlformats.org/officeDocument/2006/relationships/oleObject" Target="../embeddings/oleObject4.bin"/><Relationship Id="rId9"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1.e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2.w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emf"/></Relationships>
</file>

<file path=ppt/slides/_rels/slide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685800" y="1556792"/>
            <a:ext cx="7772400" cy="885825"/>
          </a:xfrm>
        </p:spPr>
        <p:txBody>
          <a:bodyPr/>
          <a:lstStyle/>
          <a:p>
            <a:r>
              <a:rPr lang="pt-PT" noProof="0" dirty="0">
                <a:solidFill>
                  <a:schemeClr val="bg1"/>
                </a:solidFill>
              </a:rPr>
              <a:t>Fundamentos de</a:t>
            </a:r>
            <a:br>
              <a:rPr lang="pt-PT" noProof="0" dirty="0">
                <a:solidFill>
                  <a:schemeClr val="bg1"/>
                </a:solidFill>
              </a:rPr>
            </a:br>
            <a:r>
              <a:rPr lang="pt-PT" noProof="0" dirty="0">
                <a:solidFill>
                  <a:schemeClr val="bg1"/>
                </a:solidFill>
              </a:rPr>
              <a:t>Computação Gráfica</a:t>
            </a:r>
          </a:p>
        </p:txBody>
      </p:sp>
      <p:sp>
        <p:nvSpPr>
          <p:cNvPr id="2051" name="Sous-titre 2"/>
          <p:cNvSpPr>
            <a:spLocks noGrp="1"/>
          </p:cNvSpPr>
          <p:nvPr>
            <p:ph type="subTitle" idx="1"/>
          </p:nvPr>
        </p:nvSpPr>
        <p:spPr>
          <a:xfrm>
            <a:off x="1371600" y="3214688"/>
            <a:ext cx="6400800" cy="1752600"/>
          </a:xfrm>
        </p:spPr>
        <p:txBody>
          <a:bodyPr/>
          <a:lstStyle/>
          <a:p>
            <a:r>
              <a:rPr lang="pt-PT" noProof="0" dirty="0" smtClean="0">
                <a:solidFill>
                  <a:schemeClr val="bg1"/>
                </a:solidFill>
              </a:rPr>
              <a:t>Nuno Cid Martins</a:t>
            </a:r>
            <a:endParaRPr lang="pt-PT" noProof="0" dirty="0">
              <a:solidFill>
                <a:schemeClr val="bg1"/>
              </a:solidFill>
            </a:endParaRPr>
          </a:p>
          <a:p>
            <a:r>
              <a:rPr lang="pt-PT" sz="2000" noProof="0" dirty="0">
                <a:solidFill>
                  <a:schemeClr val="bg1"/>
                </a:solidFill>
              </a:rPr>
              <a:t>ncmartin@isec.pt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Espaços vetoriais, afins e euclidianos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Um espaço vetorial contém duas entidades distintas:</a:t>
            </a:r>
          </a:p>
          <a:p>
            <a:pPr lvl="1" algn="just">
              <a:lnSpc>
                <a:spcPct val="90000"/>
              </a:lnSpc>
              <a:defRPr/>
            </a:pPr>
            <a:r>
              <a:rPr lang="pt-PT" dirty="0">
                <a:solidFill>
                  <a:srgbClr val="016340"/>
                </a:solidFill>
              </a:rPr>
              <a:t>o vetor;</a:t>
            </a:r>
          </a:p>
          <a:p>
            <a:pPr lvl="1" algn="just">
              <a:lnSpc>
                <a:spcPct val="90000"/>
              </a:lnSpc>
              <a:defRPr/>
            </a:pPr>
            <a:r>
              <a:rPr lang="pt-PT" dirty="0">
                <a:solidFill>
                  <a:srgbClr val="016340"/>
                </a:solidFill>
              </a:rPr>
              <a:t>o escalar.</a:t>
            </a:r>
          </a:p>
          <a:p>
            <a:pPr algn="just">
              <a:lnSpc>
                <a:spcPct val="90000"/>
              </a:lnSpc>
              <a:defRPr/>
            </a:pPr>
            <a:r>
              <a:rPr lang="pt-PT" dirty="0">
                <a:solidFill>
                  <a:srgbClr val="016340"/>
                </a:solidFill>
              </a:rPr>
              <a:t>Criar um mundo 3D neste espaço tornar-se-ia difícil, pois ele tem as características dos vetores, isto é, não tem uma posição fixa.</a:t>
            </a:r>
          </a:p>
          <a:p>
            <a:pPr lvl="1" algn="just">
              <a:lnSpc>
                <a:spcPct val="90000"/>
              </a:lnSpc>
              <a:defRPr/>
            </a:pPr>
            <a:r>
              <a:rPr lang="pt-PT" dirty="0">
                <a:solidFill>
                  <a:srgbClr val="016340"/>
                </a:solidFill>
              </a:rPr>
              <a:t>Tornaria a sua criação complicada devido a não existir origem.</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Faces ou superfícies limitantes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Uma </a:t>
            </a:r>
            <a:r>
              <a:rPr lang="pt-PT" dirty="0">
                <a:solidFill>
                  <a:srgbClr val="016340"/>
                </a:solidFill>
              </a:rPr>
              <a:t>das técnicas usadas </a:t>
            </a:r>
            <a:r>
              <a:rPr lang="pt-PT" dirty="0" smtClean="0">
                <a:solidFill>
                  <a:srgbClr val="016340"/>
                </a:solidFill>
              </a:rPr>
              <a:t>para “pintar” as </a:t>
            </a:r>
            <a:r>
              <a:rPr lang="pt-PT" dirty="0">
                <a:solidFill>
                  <a:srgbClr val="016340"/>
                </a:solidFill>
              </a:rPr>
              <a:t>faces é a </a:t>
            </a:r>
            <a:r>
              <a:rPr lang="pt-PT" i="1" dirty="0" err="1">
                <a:solidFill>
                  <a:srgbClr val="016340"/>
                </a:solidFill>
              </a:rPr>
              <a:t>tessalation</a:t>
            </a:r>
            <a:r>
              <a:rPr lang="pt-PT" dirty="0">
                <a:solidFill>
                  <a:srgbClr val="016340"/>
                </a:solidFill>
              </a:rPr>
              <a:t>.</a:t>
            </a:r>
          </a:p>
        </p:txBody>
      </p:sp>
      <p:pic>
        <p:nvPicPr>
          <p:cNvPr id="1026" name="Picture 2"/>
          <p:cNvPicPr>
            <a:picLocks noChangeAspect="1" noChangeArrowheads="1"/>
          </p:cNvPicPr>
          <p:nvPr/>
        </p:nvPicPr>
        <p:blipFill>
          <a:blip r:embed="rId3" cstate="print"/>
          <a:srcRect/>
          <a:stretch>
            <a:fillRect/>
          </a:stretch>
        </p:blipFill>
        <p:spPr bwMode="auto">
          <a:xfrm>
            <a:off x="2314709" y="3140968"/>
            <a:ext cx="2034480" cy="2034480"/>
          </a:xfrm>
          <a:prstGeom prst="rect">
            <a:avLst/>
          </a:prstGeom>
          <a:noFill/>
          <a:ln w="9525">
            <a:noFill/>
            <a:miter lim="800000"/>
            <a:headEnd/>
            <a:tailEnd/>
          </a:ln>
        </p:spPr>
      </p:pic>
      <p:sp>
        <p:nvSpPr>
          <p:cNvPr id="5" name="Rectangle 4">
            <a:extLst>
              <a:ext uri="{FF2B5EF4-FFF2-40B4-BE49-F238E27FC236}">
                <a16:creationId xmlns:a16="http://schemas.microsoft.com/office/drawing/2014/main" id="{9CD7817A-6E95-4182-B4F5-C85395B550A1}"/>
              </a:ext>
            </a:extLst>
          </p:cNvPr>
          <p:cNvSpPr/>
          <p:nvPr/>
        </p:nvSpPr>
        <p:spPr>
          <a:xfrm>
            <a:off x="2339752" y="5301208"/>
            <a:ext cx="6192688" cy="461665"/>
          </a:xfrm>
          <a:prstGeom prst="rect">
            <a:avLst/>
          </a:prstGeom>
        </p:spPr>
        <p:txBody>
          <a:bodyPr wrap="square">
            <a:spAutoFit/>
          </a:bodyPr>
          <a:lstStyle/>
          <a:p>
            <a:pPr algn="ctr"/>
            <a:r>
              <a:rPr lang="pt-PT" sz="2400" b="1" dirty="0">
                <a:solidFill>
                  <a:srgbClr val="016340"/>
                </a:solidFill>
              </a:rPr>
              <a:t>Figura 19.</a:t>
            </a:r>
            <a:r>
              <a:rPr lang="pt-PT" sz="2400" dirty="0">
                <a:solidFill>
                  <a:srgbClr val="016340"/>
                </a:solidFill>
              </a:rPr>
              <a:t> Representação por faces.</a:t>
            </a:r>
            <a:endParaRPr lang="en-GB" sz="2400" dirty="0"/>
          </a:p>
        </p:txBody>
      </p:sp>
      <p:pic>
        <p:nvPicPr>
          <p:cNvPr id="4" name="Picture 3">
            <a:extLst>
              <a:ext uri="{FF2B5EF4-FFF2-40B4-BE49-F238E27FC236}">
                <a16:creationId xmlns:a16="http://schemas.microsoft.com/office/drawing/2014/main" id="{D24A2857-9684-4D68-A804-03E5E6CFD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964" y="3433460"/>
            <a:ext cx="2307516" cy="1730637"/>
          </a:xfrm>
          <a:prstGeom prst="rect">
            <a:avLst/>
          </a:prstGeom>
        </p:spPr>
      </p:pic>
      <p:pic>
        <p:nvPicPr>
          <p:cNvPr id="7" name="Picture 6">
            <a:extLst>
              <a:ext uri="{FF2B5EF4-FFF2-40B4-BE49-F238E27FC236}">
                <a16:creationId xmlns:a16="http://schemas.microsoft.com/office/drawing/2014/main" id="{4E8A2220-2AF8-40C0-BAB5-F0FB187ADE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845" y="2899188"/>
            <a:ext cx="1540463" cy="227626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Faces ou superfícies limitantes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606480" cy="4525963"/>
          </a:xfrm>
        </p:spPr>
        <p:txBody>
          <a:bodyPr/>
          <a:lstStyle/>
          <a:p>
            <a:pPr algn="just">
              <a:lnSpc>
                <a:spcPct val="90000"/>
              </a:lnSpc>
            </a:pPr>
            <a:r>
              <a:rPr lang="pt-PT" dirty="0" smtClean="0">
                <a:solidFill>
                  <a:srgbClr val="016340"/>
                </a:solidFill>
              </a:rPr>
              <a:t>A </a:t>
            </a:r>
            <a:r>
              <a:rPr lang="pt-PT" dirty="0">
                <a:solidFill>
                  <a:srgbClr val="016340"/>
                </a:solidFill>
              </a:rPr>
              <a:t>representação por </a:t>
            </a:r>
            <a:r>
              <a:rPr lang="pt-PT" dirty="0" smtClean="0">
                <a:solidFill>
                  <a:srgbClr val="016340"/>
                </a:solidFill>
              </a:rPr>
              <a:t>faces tem várias subcategorias, destacando-se:</a:t>
            </a:r>
          </a:p>
          <a:p>
            <a:pPr lvl="1" algn="just">
              <a:lnSpc>
                <a:spcPct val="90000"/>
              </a:lnSpc>
            </a:pPr>
            <a:r>
              <a:rPr lang="pt-PT" dirty="0" smtClean="0">
                <a:solidFill>
                  <a:srgbClr val="016340"/>
                </a:solidFill>
              </a:rPr>
              <a:t>Representação por malhas poligonais</a:t>
            </a:r>
          </a:p>
          <a:p>
            <a:pPr lvl="2" algn="just">
              <a:lnSpc>
                <a:spcPct val="90000"/>
              </a:lnSpc>
            </a:pPr>
            <a:r>
              <a:rPr lang="pt-PT" dirty="0" smtClean="0">
                <a:solidFill>
                  <a:srgbClr val="016340"/>
                </a:solidFill>
              </a:rPr>
              <a:t>Onde cada polígono é definido através da localização espacial dos vértices e arestas.</a:t>
            </a:r>
          </a:p>
          <a:p>
            <a:pPr lvl="2" algn="just">
              <a:lnSpc>
                <a:spcPct val="90000"/>
              </a:lnSpc>
            </a:pPr>
            <a:r>
              <a:rPr lang="pt-PT" dirty="0" smtClean="0">
                <a:solidFill>
                  <a:srgbClr val="016340"/>
                </a:solidFill>
              </a:rPr>
              <a:t>Tem informação sobre a localização do volume do objeto descrito pela  malha.</a:t>
            </a:r>
            <a:endParaRPr lang="pt-PT" dirty="0">
              <a:solidFill>
                <a:srgbClr val="016340"/>
              </a:solidFill>
            </a:endParaRPr>
          </a:p>
          <a:p>
            <a:pPr lvl="2" algn="just">
              <a:lnSpc>
                <a:spcPct val="90000"/>
              </a:lnSpc>
            </a:pPr>
            <a:r>
              <a:rPr lang="pt-PT" dirty="0" smtClean="0">
                <a:solidFill>
                  <a:srgbClr val="016340"/>
                </a:solidFill>
              </a:rPr>
              <a:t>Permite a visualização do objeto em </a:t>
            </a:r>
            <a:r>
              <a:rPr lang="pt-PT" i="1" dirty="0" err="1" smtClean="0">
                <a:solidFill>
                  <a:srgbClr val="016340"/>
                </a:solidFill>
              </a:rPr>
              <a:t>wireframe</a:t>
            </a:r>
            <a:r>
              <a:rPr lang="pt-PT" dirty="0" smtClean="0">
                <a:solidFill>
                  <a:srgbClr val="016340"/>
                </a:solidFill>
              </a:rPr>
              <a:t> (mais rápida).</a:t>
            </a:r>
            <a:endParaRPr lang="pt-PT" dirty="0">
              <a:solidFill>
                <a:srgbClr val="016340"/>
              </a:solidFill>
            </a:endParaRPr>
          </a:p>
          <a:p>
            <a:pPr lvl="1" algn="just">
              <a:lnSpc>
                <a:spcPct val="90000"/>
              </a:lnSpc>
            </a:pPr>
            <a:r>
              <a:rPr lang="pt-PT" dirty="0" smtClean="0">
                <a:solidFill>
                  <a:srgbClr val="016340"/>
                </a:solidFill>
              </a:rPr>
              <a:t>Representações não poliédricas</a:t>
            </a:r>
          </a:p>
          <a:p>
            <a:pPr lvl="2" algn="just">
              <a:lnSpc>
                <a:spcPct val="90000"/>
              </a:lnSpc>
            </a:pPr>
            <a:r>
              <a:rPr lang="pt-PT" dirty="0" smtClean="0">
                <a:solidFill>
                  <a:srgbClr val="016340"/>
                </a:solidFill>
              </a:rPr>
              <a:t>Usa representações matemáticas, como as NURBS.</a:t>
            </a:r>
            <a:endParaRPr lang="pt-PT" dirty="0">
              <a:solidFill>
                <a:srgbClr val="016340"/>
              </a:solidFill>
            </a:endParaRPr>
          </a:p>
        </p:txBody>
      </p:sp>
    </p:spTree>
    <p:extLst>
      <p:ext uri="{BB962C8B-B14F-4D97-AF65-F5344CB8AC3E}">
        <p14:creationId xmlns:p14="http://schemas.microsoft.com/office/powerpoint/2010/main" val="35702596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 representação de objetos por decomposição espacial consiste em</a:t>
            </a:r>
          </a:p>
          <a:p>
            <a:pPr lvl="1" algn="just">
              <a:lnSpc>
                <a:spcPct val="90000"/>
              </a:lnSpc>
            </a:pPr>
            <a:r>
              <a:rPr lang="pt-PT" dirty="0" smtClean="0">
                <a:solidFill>
                  <a:srgbClr val="016340"/>
                </a:solidFill>
              </a:rPr>
              <a:t>Agrupar, sem que se intersectem, um conjunto de primitivas básicas, de maneira a formar o objeto </a:t>
            </a:r>
            <a:r>
              <a:rPr lang="pt-PT" dirty="0">
                <a:solidFill>
                  <a:srgbClr val="016340"/>
                </a:solidFill>
              </a:rPr>
              <a:t>a representar</a:t>
            </a:r>
            <a:r>
              <a:rPr lang="pt-PT" dirty="0" smtClean="0">
                <a:solidFill>
                  <a:srgbClr val="016340"/>
                </a:solidFill>
              </a:rPr>
              <a:t>.</a:t>
            </a:r>
            <a:endParaRPr lang="pt-PT" dirty="0">
              <a:solidFill>
                <a:srgbClr val="016340"/>
              </a:solidFill>
            </a:endParaRPr>
          </a:p>
          <a:p>
            <a:pPr lvl="1" algn="just">
              <a:lnSpc>
                <a:spcPct val="90000"/>
              </a:lnSpc>
            </a:pPr>
            <a:r>
              <a:rPr lang="pt-PT" dirty="0" smtClean="0">
                <a:solidFill>
                  <a:srgbClr val="016340"/>
                </a:solidFill>
              </a:rPr>
              <a:t>Essas primitivas podem ser de vários tipos, </a:t>
            </a:r>
            <a:r>
              <a:rPr lang="pt-PT" dirty="0">
                <a:solidFill>
                  <a:srgbClr val="016340"/>
                </a:solidFill>
              </a:rPr>
              <a:t>como paralelepípedos regulares ou prismas triangulares </a:t>
            </a:r>
            <a:r>
              <a:rPr lang="pt-PT" dirty="0" smtClean="0">
                <a:solidFill>
                  <a:srgbClr val="016340"/>
                </a:solidFill>
              </a:rPr>
              <a:t>irregulares, </a:t>
            </a:r>
            <a:r>
              <a:rPr lang="pt-PT" dirty="0">
                <a:solidFill>
                  <a:srgbClr val="016340"/>
                </a:solidFill>
              </a:rPr>
              <a:t>e podem assumir diferentes posições, orientações e </a:t>
            </a:r>
            <a:r>
              <a:rPr lang="pt-PT" dirty="0" smtClean="0">
                <a:solidFill>
                  <a:srgbClr val="016340"/>
                </a:solidFill>
              </a:rPr>
              <a:t>dimensões.</a:t>
            </a:r>
            <a:endParaRPr lang="pt-PT" dirty="0">
              <a:solidFill>
                <a:srgbClr val="01634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decomposição espacial necessita de muita memória para descrever </a:t>
            </a:r>
            <a:r>
              <a:rPr lang="pt-PT" dirty="0" smtClean="0">
                <a:solidFill>
                  <a:srgbClr val="016340"/>
                </a:solidFill>
              </a:rPr>
              <a:t>objetos </a:t>
            </a:r>
            <a:r>
              <a:rPr lang="pt-PT" dirty="0">
                <a:solidFill>
                  <a:srgbClr val="016340"/>
                </a:solidFill>
              </a:rPr>
              <a:t>complexos.</a:t>
            </a:r>
          </a:p>
          <a:p>
            <a:pPr lvl="2" algn="just">
              <a:lnSpc>
                <a:spcPct val="90000"/>
              </a:lnSpc>
            </a:pPr>
            <a:endParaRPr lang="pt-PT" dirty="0">
              <a:solidFill>
                <a:srgbClr val="016340"/>
              </a:solidFill>
            </a:endParaRPr>
          </a:p>
          <a:p>
            <a:pPr algn="just">
              <a:lnSpc>
                <a:spcPct val="90000"/>
              </a:lnSpc>
            </a:pPr>
            <a:r>
              <a:rPr lang="pt-PT" dirty="0">
                <a:solidFill>
                  <a:srgbClr val="016340"/>
                </a:solidFill>
              </a:rPr>
              <a:t>Nesta representação é fácil:</a:t>
            </a:r>
          </a:p>
          <a:p>
            <a:pPr lvl="1" algn="just">
              <a:lnSpc>
                <a:spcPct val="90000"/>
              </a:lnSpc>
            </a:pPr>
            <a:r>
              <a:rPr lang="pt-PT" dirty="0">
                <a:solidFill>
                  <a:srgbClr val="016340"/>
                </a:solidFill>
              </a:rPr>
              <a:t>Saber se dois </a:t>
            </a:r>
            <a:r>
              <a:rPr lang="pt-PT" dirty="0" smtClean="0">
                <a:solidFill>
                  <a:srgbClr val="016340"/>
                </a:solidFill>
              </a:rPr>
              <a:t>objetos </a:t>
            </a:r>
            <a:r>
              <a:rPr lang="pt-PT" dirty="0">
                <a:solidFill>
                  <a:srgbClr val="016340"/>
                </a:solidFill>
              </a:rPr>
              <a:t>se intersectam;</a:t>
            </a:r>
          </a:p>
          <a:p>
            <a:pPr lvl="1" algn="just">
              <a:lnSpc>
                <a:spcPct val="90000"/>
              </a:lnSpc>
            </a:pPr>
            <a:r>
              <a:rPr lang="pt-PT" dirty="0">
                <a:solidFill>
                  <a:srgbClr val="016340"/>
                </a:solidFill>
              </a:rPr>
              <a:t>Obter a propriedade de massa do </a:t>
            </a:r>
            <a:r>
              <a:rPr lang="pt-PT" dirty="0" smtClean="0">
                <a:solidFill>
                  <a:srgbClr val="016340"/>
                </a:solidFill>
              </a:rPr>
              <a:t>objeto</a:t>
            </a:r>
            <a:r>
              <a:rPr lang="pt-PT" dirty="0">
                <a:solidFill>
                  <a:srgbClr val="016340"/>
                </a:solidFill>
              </a:rPr>
              <a:t>;</a:t>
            </a:r>
          </a:p>
          <a:p>
            <a:pPr lvl="1" algn="just">
              <a:lnSpc>
                <a:spcPct val="90000"/>
              </a:lnSpc>
            </a:pPr>
            <a:r>
              <a:rPr lang="pt-PT" dirty="0">
                <a:solidFill>
                  <a:srgbClr val="016340"/>
                </a:solidFill>
              </a:rPr>
              <a:t>Realizar operações booleanas.</a:t>
            </a:r>
          </a:p>
        </p:txBody>
      </p:sp>
    </p:spTree>
    <p:extLst>
      <p:ext uri="{BB962C8B-B14F-4D97-AF65-F5344CB8AC3E}">
        <p14:creationId xmlns:p14="http://schemas.microsoft.com/office/powerpoint/2010/main" val="4270014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As técnicas </a:t>
            </a:r>
            <a:r>
              <a:rPr lang="pt-PT" dirty="0" smtClean="0">
                <a:solidFill>
                  <a:srgbClr val="016340"/>
                </a:solidFill>
              </a:rPr>
              <a:t>mais conhecidas de representação de objetos por decomposição espacial são:</a:t>
            </a:r>
            <a:endParaRPr lang="pt-PT" dirty="0">
              <a:solidFill>
                <a:srgbClr val="016340"/>
              </a:solidFill>
            </a:endParaRPr>
          </a:p>
          <a:p>
            <a:pPr lvl="1" algn="just">
              <a:lnSpc>
                <a:spcPct val="90000"/>
              </a:lnSpc>
            </a:pPr>
            <a:r>
              <a:rPr lang="pt-PT" dirty="0">
                <a:solidFill>
                  <a:srgbClr val="016340"/>
                </a:solidFill>
              </a:rPr>
              <a:t>Decomposição em células;</a:t>
            </a:r>
          </a:p>
          <a:p>
            <a:pPr lvl="1" algn="just">
              <a:lnSpc>
                <a:spcPct val="90000"/>
              </a:lnSpc>
            </a:pPr>
            <a:r>
              <a:rPr lang="pt-PT" dirty="0" smtClean="0">
                <a:solidFill>
                  <a:srgbClr val="016340"/>
                </a:solidFill>
              </a:rPr>
              <a:t>Árvore de </a:t>
            </a:r>
            <a:r>
              <a:rPr lang="pt-PT" dirty="0">
                <a:solidFill>
                  <a:srgbClr val="016340"/>
                </a:solidFill>
              </a:rPr>
              <a:t>octantes </a:t>
            </a:r>
            <a:r>
              <a:rPr lang="pt-PT" dirty="0" smtClean="0">
                <a:solidFill>
                  <a:srgbClr val="016340"/>
                </a:solidFill>
              </a:rPr>
              <a:t>ou </a:t>
            </a:r>
            <a:r>
              <a:rPr lang="pt-PT" dirty="0" err="1" smtClean="0">
                <a:solidFill>
                  <a:srgbClr val="016340"/>
                </a:solidFill>
              </a:rPr>
              <a:t>octrees</a:t>
            </a:r>
            <a:r>
              <a:rPr lang="pt-PT" dirty="0" smtClean="0">
                <a:solidFill>
                  <a:srgbClr val="016340"/>
                </a:solidFill>
              </a:rPr>
              <a:t> (para </a:t>
            </a:r>
            <a:r>
              <a:rPr lang="pt-PT" dirty="0">
                <a:solidFill>
                  <a:srgbClr val="016340"/>
                </a:solidFill>
              </a:rPr>
              <a:t>objetos 3D</a:t>
            </a:r>
            <a:r>
              <a:rPr lang="pt-PT" dirty="0" smtClean="0">
                <a:solidFill>
                  <a:srgbClr val="016340"/>
                </a:solidFill>
              </a:rPr>
              <a:t>);</a:t>
            </a:r>
          </a:p>
          <a:p>
            <a:pPr lvl="1" algn="just">
              <a:lnSpc>
                <a:spcPct val="90000"/>
              </a:lnSpc>
            </a:pPr>
            <a:r>
              <a:rPr lang="pt-PT" dirty="0">
                <a:solidFill>
                  <a:srgbClr val="016340"/>
                </a:solidFill>
              </a:rPr>
              <a:t>Árvore </a:t>
            </a:r>
            <a:r>
              <a:rPr lang="pt-PT" dirty="0" smtClean="0">
                <a:solidFill>
                  <a:srgbClr val="016340"/>
                </a:solidFill>
              </a:rPr>
              <a:t>de </a:t>
            </a:r>
            <a:r>
              <a:rPr lang="pt-PT" dirty="0">
                <a:solidFill>
                  <a:srgbClr val="016340"/>
                </a:solidFill>
              </a:rPr>
              <a:t>quadrantes </a:t>
            </a:r>
            <a:r>
              <a:rPr lang="pt-PT" dirty="0" smtClean="0">
                <a:solidFill>
                  <a:srgbClr val="016340"/>
                </a:solidFill>
              </a:rPr>
              <a:t>ou </a:t>
            </a:r>
            <a:r>
              <a:rPr lang="pt-PT" dirty="0" err="1" smtClean="0">
                <a:solidFill>
                  <a:srgbClr val="016340"/>
                </a:solidFill>
              </a:rPr>
              <a:t>quadtrees</a:t>
            </a:r>
            <a:r>
              <a:rPr lang="pt-PT" dirty="0" smtClean="0">
                <a:solidFill>
                  <a:srgbClr val="016340"/>
                </a:solidFill>
              </a:rPr>
              <a:t> (para </a:t>
            </a:r>
            <a:r>
              <a:rPr lang="pt-PT" dirty="0">
                <a:solidFill>
                  <a:srgbClr val="016340"/>
                </a:solidFill>
              </a:rPr>
              <a:t>objetos 2D</a:t>
            </a:r>
            <a:r>
              <a:rPr lang="pt-PT" dirty="0" smtClean="0">
                <a:solidFill>
                  <a:srgbClr val="016340"/>
                </a:solidFill>
              </a:rPr>
              <a:t>).</a:t>
            </a:r>
          </a:p>
        </p:txBody>
      </p:sp>
    </p:spTree>
    <p:extLst>
      <p:ext uri="{BB962C8B-B14F-4D97-AF65-F5344CB8AC3E}">
        <p14:creationId xmlns:p14="http://schemas.microsoft.com/office/powerpoint/2010/main" val="38702425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representação </a:t>
            </a:r>
            <a:r>
              <a:rPr lang="pt-PT" dirty="0" smtClean="0">
                <a:solidFill>
                  <a:srgbClr val="016340"/>
                </a:solidFill>
              </a:rPr>
              <a:t>por decomposição em células</a:t>
            </a:r>
          </a:p>
          <a:p>
            <a:pPr lvl="1" algn="just">
              <a:lnSpc>
                <a:spcPct val="90000"/>
              </a:lnSpc>
            </a:pPr>
            <a:r>
              <a:rPr lang="pt-PT" dirty="0" smtClean="0">
                <a:solidFill>
                  <a:srgbClr val="016340"/>
                </a:solidFill>
              </a:rPr>
              <a:t>É </a:t>
            </a:r>
            <a:r>
              <a:rPr lang="pt-PT" dirty="0">
                <a:solidFill>
                  <a:srgbClr val="016340"/>
                </a:solidFill>
              </a:rPr>
              <a:t>feita </a:t>
            </a:r>
            <a:r>
              <a:rPr lang="pt-PT" dirty="0" smtClean="0">
                <a:solidFill>
                  <a:srgbClr val="016340"/>
                </a:solidFill>
              </a:rPr>
              <a:t>com primitivas paramétricas;</a:t>
            </a:r>
          </a:p>
          <a:p>
            <a:pPr lvl="1" algn="just">
              <a:lnSpc>
                <a:spcPct val="90000"/>
              </a:lnSpc>
            </a:pPr>
            <a:r>
              <a:rPr lang="pt-PT" dirty="0" smtClean="0">
                <a:solidFill>
                  <a:srgbClr val="016340"/>
                </a:solidFill>
              </a:rPr>
              <a:t>Pode usar diferentes tipos de primitivas;</a:t>
            </a:r>
            <a:endParaRPr lang="pt-PT" dirty="0" smtClean="0">
              <a:solidFill>
                <a:srgbClr val="016340"/>
              </a:solidFill>
            </a:endParaRPr>
          </a:p>
          <a:p>
            <a:pPr lvl="1" algn="just">
              <a:lnSpc>
                <a:spcPct val="90000"/>
              </a:lnSpc>
            </a:pPr>
            <a:r>
              <a:rPr lang="pt-PT" dirty="0">
                <a:solidFill>
                  <a:srgbClr val="016340"/>
                </a:solidFill>
              </a:rPr>
              <a:t>Pode representar superfícies curvas;</a:t>
            </a:r>
          </a:p>
          <a:p>
            <a:pPr lvl="1" algn="just">
              <a:lnSpc>
                <a:spcPct val="90000"/>
              </a:lnSpc>
            </a:pPr>
            <a:r>
              <a:rPr lang="pt-PT" dirty="0" smtClean="0">
                <a:solidFill>
                  <a:srgbClr val="016340"/>
                </a:solidFill>
              </a:rPr>
              <a:t>Proíbe </a:t>
            </a:r>
            <a:r>
              <a:rPr lang="pt-PT" dirty="0">
                <a:solidFill>
                  <a:srgbClr val="016340"/>
                </a:solidFill>
              </a:rPr>
              <a:t>expressamente a </a:t>
            </a:r>
            <a:r>
              <a:rPr lang="pt-PT" dirty="0" smtClean="0">
                <a:solidFill>
                  <a:srgbClr val="016340"/>
                </a:solidFill>
              </a:rPr>
              <a:t>intersecção;</a:t>
            </a:r>
            <a:endParaRPr lang="pt-PT" dirty="0">
              <a:solidFill>
                <a:srgbClr val="016340"/>
              </a:solidFill>
            </a:endParaRPr>
          </a:p>
          <a:p>
            <a:pPr lvl="1" algn="just">
              <a:lnSpc>
                <a:spcPct val="90000"/>
              </a:lnSpc>
            </a:pPr>
            <a:r>
              <a:rPr lang="pt-PT" dirty="0" smtClean="0">
                <a:solidFill>
                  <a:srgbClr val="016340"/>
                </a:solidFill>
              </a:rPr>
              <a:t>O mesmo objeto </a:t>
            </a:r>
            <a:r>
              <a:rPr lang="pt-PT" dirty="0">
                <a:solidFill>
                  <a:srgbClr val="016340"/>
                </a:solidFill>
              </a:rPr>
              <a:t>pode </a:t>
            </a:r>
            <a:r>
              <a:rPr lang="pt-PT" dirty="0" smtClean="0">
                <a:solidFill>
                  <a:srgbClr val="016340"/>
                </a:solidFill>
              </a:rPr>
              <a:t>ter representações diferentes.</a:t>
            </a:r>
            <a:endParaRPr lang="pt-PT" dirty="0">
              <a:solidFill>
                <a:srgbClr val="016340"/>
              </a:solidFill>
            </a:endParaRPr>
          </a:p>
        </p:txBody>
      </p:sp>
    </p:spTree>
    <p:extLst>
      <p:ext uri="{BB962C8B-B14F-4D97-AF65-F5344CB8AC3E}">
        <p14:creationId xmlns:p14="http://schemas.microsoft.com/office/powerpoint/2010/main" val="4822715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4" name="Rectangle 3">
            <a:extLst>
              <a:ext uri="{FF2B5EF4-FFF2-40B4-BE49-F238E27FC236}">
                <a16:creationId xmlns:a16="http://schemas.microsoft.com/office/drawing/2014/main" id="{89FC2FC7-F1EB-4679-B425-5205FAF882E3}"/>
              </a:ext>
            </a:extLst>
          </p:cNvPr>
          <p:cNvSpPr/>
          <p:nvPr/>
        </p:nvSpPr>
        <p:spPr>
          <a:xfrm>
            <a:off x="2195736" y="5757643"/>
            <a:ext cx="6768752" cy="461665"/>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20.</a:t>
            </a:r>
            <a:r>
              <a:rPr lang="pt-PT" sz="2400" dirty="0" smtClean="0">
                <a:solidFill>
                  <a:srgbClr val="016340"/>
                </a:solidFill>
              </a:rPr>
              <a:t> Decomposição em células.</a:t>
            </a:r>
            <a:endParaRPr lang="en-GB" sz="2400" dirty="0"/>
          </a:p>
        </p:txBody>
      </p:sp>
      <p:pic>
        <p:nvPicPr>
          <p:cNvPr id="11" name="Content Placeholder 1"/>
          <p:cNvPicPr>
            <a:picLocks noGrp="1" noChangeAspect="1"/>
          </p:cNvPicPr>
          <p:nvPr>
            <p:ph idx="1"/>
          </p:nvPr>
        </p:nvPicPr>
        <p:blipFill>
          <a:blip r:embed="rId3"/>
          <a:stretch>
            <a:fillRect/>
          </a:stretch>
        </p:blipFill>
        <p:spPr>
          <a:xfrm>
            <a:off x="2771800" y="1988840"/>
            <a:ext cx="5435170" cy="3599398"/>
          </a:xfrm>
          <a:prstGeom prst="rect">
            <a:avLst/>
          </a:prstGeom>
        </p:spPr>
      </p:pic>
    </p:spTree>
    <p:extLst>
      <p:ext uri="{BB962C8B-B14F-4D97-AF65-F5344CB8AC3E}">
        <p14:creationId xmlns:p14="http://schemas.microsoft.com/office/powerpoint/2010/main" val="15747166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Nas </a:t>
            </a:r>
            <a:r>
              <a:rPr lang="pt-PT" i="1" dirty="0" err="1">
                <a:solidFill>
                  <a:srgbClr val="016340"/>
                </a:solidFill>
              </a:rPr>
              <a:t>octrees</a:t>
            </a:r>
            <a:r>
              <a:rPr lang="pt-PT" dirty="0">
                <a:solidFill>
                  <a:srgbClr val="016340"/>
                </a:solidFill>
              </a:rPr>
              <a:t>:</a:t>
            </a:r>
          </a:p>
          <a:p>
            <a:pPr lvl="1" algn="just">
              <a:lnSpc>
                <a:spcPct val="90000"/>
              </a:lnSpc>
            </a:pPr>
            <a:r>
              <a:rPr lang="pt-PT" dirty="0">
                <a:solidFill>
                  <a:srgbClr val="016340"/>
                </a:solidFill>
              </a:rPr>
              <a:t>Decompõem-se o objeto em cubos </a:t>
            </a:r>
            <a:r>
              <a:rPr lang="pt-PT" dirty="0" smtClean="0">
                <a:solidFill>
                  <a:srgbClr val="016340"/>
                </a:solidFill>
              </a:rPr>
              <a:t>(e apenas cubos) de </a:t>
            </a:r>
            <a:r>
              <a:rPr lang="pt-PT" dirty="0">
                <a:solidFill>
                  <a:srgbClr val="016340"/>
                </a:solidFill>
              </a:rPr>
              <a:t>dimensão variável, designados por </a:t>
            </a:r>
            <a:r>
              <a:rPr lang="pt-PT" i="1" dirty="0" err="1" smtClean="0">
                <a:solidFill>
                  <a:srgbClr val="016340"/>
                </a:solidFill>
              </a:rPr>
              <a:t>voxels</a:t>
            </a:r>
            <a:r>
              <a:rPr lang="pt-PT" dirty="0">
                <a:solidFill>
                  <a:srgbClr val="016340"/>
                </a:solidFill>
              </a:rPr>
              <a:t>;</a:t>
            </a:r>
            <a:endParaRPr lang="pt-PT" dirty="0">
              <a:solidFill>
                <a:srgbClr val="016340"/>
              </a:solidFill>
            </a:endParaRPr>
          </a:p>
          <a:p>
            <a:pPr lvl="1" algn="just">
              <a:lnSpc>
                <a:spcPct val="90000"/>
              </a:lnSpc>
            </a:pPr>
            <a:r>
              <a:rPr lang="pt-PT" dirty="0">
                <a:solidFill>
                  <a:srgbClr val="016340"/>
                </a:solidFill>
              </a:rPr>
              <a:t>O </a:t>
            </a:r>
            <a:r>
              <a:rPr lang="pt-PT" dirty="0" smtClean="0">
                <a:solidFill>
                  <a:srgbClr val="016340"/>
                </a:solidFill>
              </a:rPr>
              <a:t>objeto </a:t>
            </a:r>
            <a:r>
              <a:rPr lang="pt-PT" dirty="0" smtClean="0">
                <a:solidFill>
                  <a:srgbClr val="016340"/>
                </a:solidFill>
              </a:rPr>
              <a:t>a representar está envolvido </a:t>
            </a:r>
            <a:r>
              <a:rPr lang="pt-PT" dirty="0">
                <a:solidFill>
                  <a:srgbClr val="016340"/>
                </a:solidFill>
              </a:rPr>
              <a:t>por um cubo </a:t>
            </a:r>
            <a:r>
              <a:rPr lang="pt-PT" dirty="0" smtClean="0">
                <a:solidFill>
                  <a:srgbClr val="016340"/>
                </a:solidFill>
              </a:rPr>
              <a:t>inicial. Cada cubo é </a:t>
            </a:r>
            <a:r>
              <a:rPr lang="pt-PT" dirty="0">
                <a:solidFill>
                  <a:srgbClr val="016340"/>
                </a:solidFill>
              </a:rPr>
              <a:t>subdividido em </a:t>
            </a:r>
            <a:r>
              <a:rPr lang="pt-PT" dirty="0" smtClean="0">
                <a:solidFill>
                  <a:srgbClr val="016340"/>
                </a:solidFill>
              </a:rPr>
              <a:t>oito </a:t>
            </a:r>
            <a:r>
              <a:rPr lang="pt-PT" dirty="0">
                <a:solidFill>
                  <a:srgbClr val="016340"/>
                </a:solidFill>
              </a:rPr>
              <a:t>cubos </a:t>
            </a:r>
            <a:r>
              <a:rPr lang="pt-PT" dirty="0" smtClean="0">
                <a:solidFill>
                  <a:srgbClr val="016340"/>
                </a:solidFill>
              </a:rPr>
              <a:t>menores, e assim por diante;</a:t>
            </a:r>
          </a:p>
          <a:p>
            <a:pPr lvl="1" algn="just">
              <a:lnSpc>
                <a:spcPct val="90000"/>
              </a:lnSpc>
            </a:pPr>
            <a:r>
              <a:rPr lang="pt-PT" dirty="0" smtClean="0">
                <a:solidFill>
                  <a:srgbClr val="016340"/>
                </a:solidFill>
              </a:rPr>
              <a:t>Uma representação mais precisa, mas menos compacta, pode necessitar de um elevado número de cubos.</a:t>
            </a:r>
            <a:endParaRPr lang="pt-PT" dirty="0">
              <a:solidFill>
                <a:srgbClr val="01634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Nas </a:t>
            </a:r>
            <a:r>
              <a:rPr lang="pt-PT" i="1" dirty="0" err="1">
                <a:solidFill>
                  <a:srgbClr val="016340"/>
                </a:solidFill>
              </a:rPr>
              <a:t>octrees</a:t>
            </a:r>
            <a:r>
              <a:rPr lang="pt-PT" dirty="0">
                <a:solidFill>
                  <a:srgbClr val="016340"/>
                </a:solidFill>
              </a:rPr>
              <a:t>, os cubos </a:t>
            </a:r>
            <a:r>
              <a:rPr lang="pt-PT" dirty="0">
                <a:solidFill>
                  <a:srgbClr val="016340"/>
                </a:solidFill>
              </a:rPr>
              <a:t>subdivididos</a:t>
            </a:r>
            <a:r>
              <a:rPr lang="pt-PT" dirty="0">
                <a:solidFill>
                  <a:srgbClr val="016340"/>
                </a:solidFill>
              </a:rPr>
              <a:t> pelo plano </a:t>
            </a:r>
            <a:r>
              <a:rPr lang="pt-PT" dirty="0" smtClean="0">
                <a:solidFill>
                  <a:srgbClr val="016340"/>
                </a:solidFill>
              </a:rPr>
              <a:t>médio </a:t>
            </a:r>
            <a:r>
              <a:rPr lang="pt-PT" dirty="0">
                <a:solidFill>
                  <a:srgbClr val="016340"/>
                </a:solidFill>
              </a:rPr>
              <a:t>segundo cada direção do </a:t>
            </a:r>
            <a:r>
              <a:rPr lang="pt-PT" dirty="0" smtClean="0">
                <a:solidFill>
                  <a:srgbClr val="016340"/>
                </a:solidFill>
              </a:rPr>
              <a:t>espaço, </a:t>
            </a:r>
            <a:r>
              <a:rPr lang="pt-PT" dirty="0">
                <a:solidFill>
                  <a:srgbClr val="016340"/>
                </a:solidFill>
              </a:rPr>
              <a:t>podem estar:</a:t>
            </a:r>
          </a:p>
          <a:p>
            <a:pPr lvl="1" algn="just">
              <a:lnSpc>
                <a:spcPct val="90000"/>
              </a:lnSpc>
            </a:pPr>
            <a:r>
              <a:rPr lang="pt-PT" dirty="0">
                <a:solidFill>
                  <a:srgbClr val="016340"/>
                </a:solidFill>
              </a:rPr>
              <a:t>Cheios, caso o </a:t>
            </a:r>
            <a:r>
              <a:rPr lang="pt-PT" dirty="0" smtClean="0">
                <a:solidFill>
                  <a:srgbClr val="016340"/>
                </a:solidFill>
              </a:rPr>
              <a:t>objeto </a:t>
            </a:r>
            <a:r>
              <a:rPr lang="pt-PT" dirty="0">
                <a:solidFill>
                  <a:srgbClr val="016340"/>
                </a:solidFill>
              </a:rPr>
              <a:t>ocupe todo o esse </a:t>
            </a:r>
            <a:r>
              <a:rPr lang="pt-PT" dirty="0" smtClean="0">
                <a:solidFill>
                  <a:srgbClr val="016340"/>
                </a:solidFill>
              </a:rPr>
              <a:t>cubo (não volta a ser dividido);</a:t>
            </a:r>
            <a:endParaRPr lang="pt-PT" dirty="0">
              <a:solidFill>
                <a:srgbClr val="016340"/>
              </a:solidFill>
            </a:endParaRPr>
          </a:p>
          <a:p>
            <a:pPr lvl="1" algn="just">
              <a:lnSpc>
                <a:spcPct val="90000"/>
              </a:lnSpc>
            </a:pPr>
            <a:r>
              <a:rPr lang="pt-PT" dirty="0">
                <a:solidFill>
                  <a:srgbClr val="016340"/>
                </a:solidFill>
              </a:rPr>
              <a:t>Parcialmente cheios, caso o </a:t>
            </a:r>
            <a:r>
              <a:rPr lang="pt-PT" dirty="0" smtClean="0">
                <a:solidFill>
                  <a:srgbClr val="016340"/>
                </a:solidFill>
              </a:rPr>
              <a:t>objeto </a:t>
            </a:r>
            <a:r>
              <a:rPr lang="pt-PT" dirty="0">
                <a:solidFill>
                  <a:srgbClr val="016340"/>
                </a:solidFill>
              </a:rPr>
              <a:t>ocupe apenas parte desse cubo. Neste caso, estes cubos devem ser novamente subdivididos;</a:t>
            </a:r>
          </a:p>
          <a:p>
            <a:pPr lvl="1" algn="just">
              <a:lnSpc>
                <a:spcPct val="90000"/>
              </a:lnSpc>
            </a:pPr>
            <a:r>
              <a:rPr lang="pt-PT" dirty="0">
                <a:solidFill>
                  <a:srgbClr val="016340"/>
                </a:solidFill>
              </a:rPr>
              <a:t>Vazios, caso o </a:t>
            </a:r>
            <a:r>
              <a:rPr lang="pt-PT" dirty="0" smtClean="0">
                <a:solidFill>
                  <a:srgbClr val="016340"/>
                </a:solidFill>
              </a:rPr>
              <a:t>objeto </a:t>
            </a:r>
            <a:r>
              <a:rPr lang="pt-PT" dirty="0">
                <a:solidFill>
                  <a:srgbClr val="016340"/>
                </a:solidFill>
              </a:rPr>
              <a:t>não ocupe nada desse </a:t>
            </a:r>
            <a:r>
              <a:rPr lang="pt-PT" dirty="0">
                <a:solidFill>
                  <a:srgbClr val="016340"/>
                </a:solidFill>
              </a:rPr>
              <a:t>cubo (não volta a ser dividido).</a:t>
            </a:r>
            <a:endParaRPr lang="pt-PT" dirty="0">
              <a:solidFill>
                <a:srgbClr val="01634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representação final é feita através da apresentação de todos os cubos </a:t>
            </a:r>
            <a:r>
              <a:rPr lang="pt-PT" dirty="0" smtClean="0">
                <a:solidFill>
                  <a:srgbClr val="016340"/>
                </a:solidFill>
              </a:rPr>
              <a:t>cheios.</a:t>
            </a:r>
            <a:endParaRPr lang="pt-PT" dirty="0">
              <a:solidFill>
                <a:srgbClr val="016340"/>
              </a:solidFill>
            </a:endParaRPr>
          </a:p>
          <a:p>
            <a:pPr lvl="1" algn="just">
              <a:lnSpc>
                <a:spcPct val="90000"/>
              </a:lnSpc>
            </a:pPr>
            <a:r>
              <a:rPr lang="pt-PT" dirty="0">
                <a:solidFill>
                  <a:srgbClr val="016340"/>
                </a:solidFill>
              </a:rPr>
              <a:t>De  notar que esses cubos não têm todos o mesmo tamanho.</a:t>
            </a:r>
          </a:p>
          <a:p>
            <a:pPr algn="just">
              <a:lnSpc>
                <a:spcPct val="90000"/>
              </a:lnSpc>
            </a:pPr>
            <a:r>
              <a:rPr lang="pt-PT" dirty="0">
                <a:solidFill>
                  <a:srgbClr val="016340"/>
                </a:solidFill>
              </a:rPr>
              <a:t>Nas </a:t>
            </a:r>
            <a:r>
              <a:rPr lang="pt-PT" i="1" dirty="0" err="1">
                <a:solidFill>
                  <a:srgbClr val="016340"/>
                </a:solidFill>
              </a:rPr>
              <a:t>quadtrees</a:t>
            </a:r>
            <a:r>
              <a:rPr lang="pt-PT" dirty="0">
                <a:solidFill>
                  <a:srgbClr val="016340"/>
                </a:solidFill>
              </a:rPr>
              <a:t>, divide-se o plano onde o </a:t>
            </a:r>
            <a:r>
              <a:rPr lang="pt-PT" dirty="0" smtClean="0">
                <a:solidFill>
                  <a:srgbClr val="016340"/>
                </a:solidFill>
              </a:rPr>
              <a:t>objeto </a:t>
            </a:r>
            <a:r>
              <a:rPr lang="pt-PT" dirty="0">
                <a:solidFill>
                  <a:srgbClr val="016340"/>
                </a:solidFill>
              </a:rPr>
              <a:t>está em 4 partes iguais.</a:t>
            </a:r>
          </a:p>
          <a:p>
            <a:pPr algn="just">
              <a:lnSpc>
                <a:spcPct val="90000"/>
              </a:lnSpc>
            </a:pPr>
            <a:r>
              <a:rPr lang="pt-PT" dirty="0">
                <a:solidFill>
                  <a:srgbClr val="016340"/>
                </a:solidFill>
              </a:rPr>
              <a:t>A classificação é feita de forma semelhante às </a:t>
            </a:r>
            <a:r>
              <a:rPr lang="pt-PT" i="1" dirty="0" err="1">
                <a:solidFill>
                  <a:srgbClr val="016340"/>
                </a:solidFill>
              </a:rPr>
              <a:t>octrees</a:t>
            </a:r>
            <a:r>
              <a:rPr lang="pt-PT" dirty="0">
                <a:solidFill>
                  <a:srgbClr val="016340"/>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Espaços vetoriais, afins e euclidianos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Um espaço afim é uma extensão de um espaço vetorial, que inclui um tipo de dados adicional:</a:t>
            </a:r>
          </a:p>
          <a:p>
            <a:pPr lvl="1" algn="just">
              <a:lnSpc>
                <a:spcPct val="90000"/>
              </a:lnSpc>
              <a:defRPr/>
            </a:pPr>
            <a:r>
              <a:rPr lang="pt-PT" dirty="0">
                <a:solidFill>
                  <a:srgbClr val="016340"/>
                </a:solidFill>
              </a:rPr>
              <a:t>o ponto (a origem que faltava).</a:t>
            </a:r>
          </a:p>
          <a:p>
            <a:pPr algn="just">
              <a:lnSpc>
                <a:spcPct val="90000"/>
              </a:lnSpc>
              <a:defRPr/>
            </a:pPr>
            <a:r>
              <a:rPr lang="pt-PT" dirty="0">
                <a:solidFill>
                  <a:srgbClr val="016340"/>
                </a:solidFill>
              </a:rPr>
              <a:t>Criar um mundo 3D no espaço afim continua a ser difícil, pois ele não lida com medidas.</a:t>
            </a:r>
          </a:p>
          <a:p>
            <a:pPr lvl="1" algn="just">
              <a:lnSpc>
                <a:spcPct val="90000"/>
              </a:lnSpc>
              <a:defRPr/>
            </a:pPr>
            <a:r>
              <a:rPr lang="pt-PT" dirty="0">
                <a:solidFill>
                  <a:srgbClr val="016340"/>
                </a:solidFill>
              </a:rPr>
              <a:t>Não tem um sistemas de coordenadas associado e não lhe é possível adicionar um.</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4" name="Rectangle 3">
            <a:extLst>
              <a:ext uri="{FF2B5EF4-FFF2-40B4-BE49-F238E27FC236}">
                <a16:creationId xmlns:a16="http://schemas.microsoft.com/office/drawing/2014/main" id="{89FC2FC7-F1EB-4679-B425-5205FAF882E3}"/>
              </a:ext>
            </a:extLst>
          </p:cNvPr>
          <p:cNvSpPr/>
          <p:nvPr/>
        </p:nvSpPr>
        <p:spPr>
          <a:xfrm>
            <a:off x="2195736" y="5757643"/>
            <a:ext cx="6768752" cy="461665"/>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21.</a:t>
            </a:r>
            <a:r>
              <a:rPr lang="pt-PT" sz="2400" dirty="0" smtClean="0">
                <a:solidFill>
                  <a:srgbClr val="016340"/>
                </a:solidFill>
              </a:rPr>
              <a:t> </a:t>
            </a:r>
            <a:r>
              <a:rPr lang="pt-PT" sz="2400" dirty="0">
                <a:solidFill>
                  <a:srgbClr val="016340"/>
                </a:solidFill>
              </a:rPr>
              <a:t>Decomposição baseada em </a:t>
            </a:r>
            <a:r>
              <a:rPr lang="pt-PT" sz="2400" i="1" dirty="0" err="1">
                <a:solidFill>
                  <a:srgbClr val="016340"/>
                </a:solidFill>
              </a:rPr>
              <a:t>octrees</a:t>
            </a:r>
            <a:r>
              <a:rPr lang="pt-PT" sz="2400" dirty="0">
                <a:solidFill>
                  <a:srgbClr val="016340"/>
                </a:solidFill>
              </a:rPr>
              <a:t>.</a:t>
            </a:r>
            <a:endParaRPr lang="en-GB" sz="2400" dirty="0"/>
          </a:p>
        </p:txBody>
      </p:sp>
      <p:pic>
        <p:nvPicPr>
          <p:cNvPr id="7" name="Picture 6">
            <a:extLst>
              <a:ext uri="{FF2B5EF4-FFF2-40B4-BE49-F238E27FC236}">
                <a16:creationId xmlns:a16="http://schemas.microsoft.com/office/drawing/2014/main" id="{000179C8-768A-4D6F-928B-53BA695A7426}"/>
              </a:ext>
            </a:extLst>
          </p:cNvPr>
          <p:cNvPicPr>
            <a:picLocks noChangeAspect="1"/>
          </p:cNvPicPr>
          <p:nvPr/>
        </p:nvPicPr>
        <p:blipFill>
          <a:blip r:embed="rId3"/>
          <a:stretch>
            <a:fillRect/>
          </a:stretch>
        </p:blipFill>
        <p:spPr>
          <a:xfrm>
            <a:off x="6773960" y="3573016"/>
            <a:ext cx="1684332" cy="2160000"/>
          </a:xfrm>
          <a:prstGeom prst="rect">
            <a:avLst/>
          </a:prstGeom>
        </p:spPr>
      </p:pic>
      <p:pic>
        <p:nvPicPr>
          <p:cNvPr id="8" name="Picture 7">
            <a:extLst>
              <a:ext uri="{FF2B5EF4-FFF2-40B4-BE49-F238E27FC236}">
                <a16:creationId xmlns:a16="http://schemas.microsoft.com/office/drawing/2014/main" id="{E8B682AD-D89A-4AC4-86B8-3FB7D5C8BAF4}"/>
              </a:ext>
            </a:extLst>
          </p:cNvPr>
          <p:cNvPicPr>
            <a:picLocks noChangeAspect="1"/>
          </p:cNvPicPr>
          <p:nvPr/>
        </p:nvPicPr>
        <p:blipFill>
          <a:blip r:embed="rId4"/>
          <a:stretch>
            <a:fillRect/>
          </a:stretch>
        </p:blipFill>
        <p:spPr>
          <a:xfrm>
            <a:off x="2712085" y="3932775"/>
            <a:ext cx="1854546" cy="1800000"/>
          </a:xfrm>
          <a:prstGeom prst="rect">
            <a:avLst/>
          </a:prstGeom>
        </p:spPr>
      </p:pic>
      <p:pic>
        <p:nvPicPr>
          <p:cNvPr id="9" name="Picture 8">
            <a:extLst>
              <a:ext uri="{FF2B5EF4-FFF2-40B4-BE49-F238E27FC236}">
                <a16:creationId xmlns:a16="http://schemas.microsoft.com/office/drawing/2014/main" id="{007FFE4E-D323-4303-8D37-3D5606F37E74}"/>
              </a:ext>
            </a:extLst>
          </p:cNvPr>
          <p:cNvPicPr>
            <a:picLocks noChangeAspect="1"/>
          </p:cNvPicPr>
          <p:nvPr/>
        </p:nvPicPr>
        <p:blipFill>
          <a:blip r:embed="rId5"/>
          <a:stretch>
            <a:fillRect/>
          </a:stretch>
        </p:blipFill>
        <p:spPr>
          <a:xfrm>
            <a:off x="4932040" y="3811471"/>
            <a:ext cx="1548187" cy="1800000"/>
          </a:xfrm>
          <a:prstGeom prst="rect">
            <a:avLst/>
          </a:prstGeom>
        </p:spPr>
      </p:pic>
      <p:pic>
        <p:nvPicPr>
          <p:cNvPr id="10" name="Picture 9">
            <a:extLst>
              <a:ext uri="{FF2B5EF4-FFF2-40B4-BE49-F238E27FC236}">
                <a16:creationId xmlns:a16="http://schemas.microsoft.com/office/drawing/2014/main" id="{50FDDD89-35C0-41A3-A5F6-980C9F859FEE}"/>
              </a:ext>
            </a:extLst>
          </p:cNvPr>
          <p:cNvPicPr>
            <a:picLocks noChangeAspect="1"/>
          </p:cNvPicPr>
          <p:nvPr/>
        </p:nvPicPr>
        <p:blipFill>
          <a:blip r:embed="rId6"/>
          <a:stretch>
            <a:fillRect/>
          </a:stretch>
        </p:blipFill>
        <p:spPr>
          <a:xfrm>
            <a:off x="2123728" y="1782199"/>
            <a:ext cx="6505575" cy="1857375"/>
          </a:xfrm>
          <a:prstGeom prst="rect">
            <a:avLst/>
          </a:prstGeom>
        </p:spPr>
      </p:pic>
    </p:spTree>
    <p:extLst>
      <p:ext uri="{BB962C8B-B14F-4D97-AF65-F5344CB8AC3E}">
        <p14:creationId xmlns:p14="http://schemas.microsoft.com/office/powerpoint/2010/main" val="2488992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Decomposição espacial -</a:t>
            </a:r>
            <a:endParaRPr lang="pt-PT" sz="2200" noProof="0" dirty="0">
              <a:solidFill>
                <a:srgbClr val="016340"/>
              </a:solidFill>
            </a:endParaRPr>
          </a:p>
        </p:txBody>
      </p:sp>
      <p:sp>
        <p:nvSpPr>
          <p:cNvPr id="4" name="Rectangle 3">
            <a:extLst>
              <a:ext uri="{FF2B5EF4-FFF2-40B4-BE49-F238E27FC236}">
                <a16:creationId xmlns:a16="http://schemas.microsoft.com/office/drawing/2014/main" id="{89FC2FC7-F1EB-4679-B425-5205FAF882E3}"/>
              </a:ext>
            </a:extLst>
          </p:cNvPr>
          <p:cNvSpPr/>
          <p:nvPr/>
        </p:nvSpPr>
        <p:spPr>
          <a:xfrm>
            <a:off x="2195736" y="5757643"/>
            <a:ext cx="6948264" cy="830997"/>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22.</a:t>
            </a:r>
            <a:r>
              <a:rPr lang="pt-PT" sz="2400" dirty="0" smtClean="0">
                <a:solidFill>
                  <a:srgbClr val="016340"/>
                </a:solidFill>
              </a:rPr>
              <a:t> </a:t>
            </a:r>
            <a:r>
              <a:rPr lang="pt-PT" sz="2400" dirty="0">
                <a:solidFill>
                  <a:srgbClr val="016340"/>
                </a:solidFill>
              </a:rPr>
              <a:t>Decomposição baseada em </a:t>
            </a:r>
            <a:r>
              <a:rPr lang="pt-PT" sz="2400" i="1" dirty="0" err="1" smtClean="0">
                <a:solidFill>
                  <a:srgbClr val="016340"/>
                </a:solidFill>
              </a:rPr>
              <a:t>quadtrees</a:t>
            </a:r>
            <a:r>
              <a:rPr lang="pt-PT" sz="2400" dirty="0">
                <a:solidFill>
                  <a:srgbClr val="016340"/>
                </a:solidFill>
              </a:rPr>
              <a:t>.</a:t>
            </a:r>
            <a:endParaRPr lang="en-GB" sz="2400" dirty="0"/>
          </a:p>
        </p:txBody>
      </p:sp>
      <p:pic>
        <p:nvPicPr>
          <p:cNvPr id="11" name="Content Placeholder 1"/>
          <p:cNvPicPr>
            <a:picLocks noGrp="1" noChangeAspect="1"/>
          </p:cNvPicPr>
          <p:nvPr>
            <p:ph idx="1"/>
          </p:nvPr>
        </p:nvPicPr>
        <p:blipFill>
          <a:blip r:embed="rId3"/>
          <a:stretch>
            <a:fillRect/>
          </a:stretch>
        </p:blipFill>
        <p:spPr>
          <a:xfrm>
            <a:off x="2267744" y="3734294"/>
            <a:ext cx="6676256" cy="1782938"/>
          </a:xfrm>
          <a:prstGeom prst="rect">
            <a:avLst/>
          </a:prstGeom>
        </p:spPr>
      </p:pic>
      <p:pic>
        <p:nvPicPr>
          <p:cNvPr id="12" name="Picture 11"/>
          <p:cNvPicPr>
            <a:picLocks noChangeAspect="1"/>
          </p:cNvPicPr>
          <p:nvPr/>
        </p:nvPicPr>
        <p:blipFill>
          <a:blip r:embed="rId4"/>
          <a:stretch>
            <a:fillRect/>
          </a:stretch>
        </p:blipFill>
        <p:spPr>
          <a:xfrm>
            <a:off x="4550296" y="1658049"/>
            <a:ext cx="1872208" cy="1897972"/>
          </a:xfrm>
          <a:prstGeom prst="rect">
            <a:avLst/>
          </a:prstGeom>
        </p:spPr>
      </p:pic>
    </p:spTree>
    <p:extLst>
      <p:ext uri="{BB962C8B-B14F-4D97-AF65-F5344CB8AC3E}">
        <p14:creationId xmlns:p14="http://schemas.microsoft.com/office/powerpoint/2010/main" val="3392341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Pode-se dividir as técnicas de modelação em três formas:</a:t>
            </a:r>
          </a:p>
          <a:p>
            <a:pPr lvl="1" algn="just">
              <a:lnSpc>
                <a:spcPct val="90000"/>
              </a:lnSpc>
            </a:pPr>
            <a:r>
              <a:rPr lang="pt-PT" dirty="0">
                <a:solidFill>
                  <a:srgbClr val="016340"/>
                </a:solidFill>
              </a:rPr>
              <a:t>Modelação manual:</a:t>
            </a:r>
          </a:p>
          <a:p>
            <a:pPr lvl="2" algn="just">
              <a:lnSpc>
                <a:spcPct val="90000"/>
              </a:lnSpc>
            </a:pPr>
            <a:r>
              <a:rPr lang="pt-PT" dirty="0">
                <a:solidFill>
                  <a:srgbClr val="016340"/>
                </a:solidFill>
              </a:rPr>
              <a:t>É o método mais fácil, mais barata e mais antiga.</a:t>
            </a:r>
          </a:p>
          <a:p>
            <a:pPr lvl="1" algn="just">
              <a:lnSpc>
                <a:spcPct val="90000"/>
              </a:lnSpc>
            </a:pPr>
            <a:r>
              <a:rPr lang="pt-PT" dirty="0">
                <a:solidFill>
                  <a:srgbClr val="016340"/>
                </a:solidFill>
              </a:rPr>
              <a:t>Modelação automática:</a:t>
            </a:r>
          </a:p>
          <a:p>
            <a:pPr lvl="2" algn="just">
              <a:lnSpc>
                <a:spcPct val="90000"/>
              </a:lnSpc>
            </a:pPr>
            <a:r>
              <a:rPr lang="pt-PT" dirty="0">
                <a:solidFill>
                  <a:srgbClr val="016340"/>
                </a:solidFill>
              </a:rPr>
              <a:t>É a mais sofisticada, mais rápida e poderosa. Usa </a:t>
            </a:r>
            <a:r>
              <a:rPr lang="pt-PT" dirty="0" err="1">
                <a:solidFill>
                  <a:srgbClr val="016340"/>
                </a:solidFill>
              </a:rPr>
              <a:t>scans</a:t>
            </a:r>
            <a:r>
              <a:rPr lang="pt-PT" dirty="0">
                <a:solidFill>
                  <a:srgbClr val="016340"/>
                </a:solidFill>
              </a:rPr>
              <a:t> 3D.</a:t>
            </a:r>
          </a:p>
          <a:p>
            <a:pPr lvl="1" algn="just">
              <a:lnSpc>
                <a:spcPct val="90000"/>
              </a:lnSpc>
            </a:pPr>
            <a:r>
              <a:rPr lang="pt-PT" dirty="0">
                <a:solidFill>
                  <a:srgbClr val="016340"/>
                </a:solidFill>
              </a:rPr>
              <a:t>Modelação matemática:</a:t>
            </a:r>
          </a:p>
          <a:p>
            <a:pPr lvl="2" algn="just">
              <a:lnSpc>
                <a:spcPct val="90000"/>
              </a:lnSpc>
            </a:pPr>
            <a:r>
              <a:rPr lang="pt-PT" dirty="0">
                <a:solidFill>
                  <a:srgbClr val="016340"/>
                </a:solidFill>
              </a:rPr>
              <a:t>Usa uma descrição matemática e algoritmos para gerar </a:t>
            </a:r>
            <a:r>
              <a:rPr lang="pt-PT" dirty="0" smtClean="0">
                <a:solidFill>
                  <a:srgbClr val="016340"/>
                </a:solidFill>
              </a:rPr>
              <a:t>objetos</a:t>
            </a:r>
            <a:r>
              <a:rPr lang="pt-PT" dirty="0">
                <a:solidFill>
                  <a:srgbClr val="016340"/>
                </a:solidFill>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Primitivas básicas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No entanto, a classificação das técnicas de modelação pode ser vista de maneira diferente.</a:t>
            </a:r>
          </a:p>
          <a:p>
            <a:pPr algn="just">
              <a:lnSpc>
                <a:spcPct val="90000"/>
              </a:lnSpc>
            </a:pPr>
            <a:r>
              <a:rPr lang="pt-PT" dirty="0">
                <a:solidFill>
                  <a:srgbClr val="016340"/>
                </a:solidFill>
              </a:rPr>
              <a:t>O sistema de modelação </a:t>
            </a:r>
            <a:r>
              <a:rPr lang="pt-PT" dirty="0" smtClean="0">
                <a:solidFill>
                  <a:srgbClr val="016340"/>
                </a:solidFill>
              </a:rPr>
              <a:t>define </a:t>
            </a:r>
            <a:r>
              <a:rPr lang="pt-PT" dirty="0">
                <a:solidFill>
                  <a:srgbClr val="016340"/>
                </a:solidFill>
              </a:rPr>
              <a:t>um conjunto de formas </a:t>
            </a:r>
            <a:r>
              <a:rPr lang="pt-PT" dirty="0" smtClean="0">
                <a:solidFill>
                  <a:srgbClr val="016340"/>
                </a:solidFill>
              </a:rPr>
              <a:t>sólidas relevantes, </a:t>
            </a:r>
            <a:r>
              <a:rPr lang="pt-PT" dirty="0">
                <a:solidFill>
                  <a:srgbClr val="016340"/>
                </a:solidFill>
              </a:rPr>
              <a:t>que só por si poderá ser o modelo desejado</a:t>
            </a:r>
            <a:r>
              <a:rPr lang="pt-PT" dirty="0" smtClean="0">
                <a:solidFill>
                  <a:srgbClr val="016340"/>
                </a:solidFill>
              </a:rPr>
              <a:t>.</a:t>
            </a:r>
          </a:p>
          <a:p>
            <a:pPr lvl="1" algn="just">
              <a:lnSpc>
                <a:spcPct val="90000"/>
              </a:lnSpc>
            </a:pPr>
            <a:r>
              <a:rPr lang="pt-PT" dirty="0" smtClean="0">
                <a:solidFill>
                  <a:srgbClr val="016340"/>
                </a:solidFill>
              </a:rPr>
              <a:t>Por exemplo, querer o modelo de uma bola usando a </a:t>
            </a:r>
            <a:r>
              <a:rPr lang="pt-PT" dirty="0">
                <a:solidFill>
                  <a:srgbClr val="016340"/>
                </a:solidFill>
              </a:rPr>
              <a:t>forma </a:t>
            </a:r>
            <a:r>
              <a:rPr lang="pt-PT" dirty="0" smtClean="0">
                <a:solidFill>
                  <a:srgbClr val="016340"/>
                </a:solidFill>
              </a:rPr>
              <a:t>esfera, pré-definida no sistema gráfico.</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Primitivas básicas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534472" cy="4525963"/>
          </a:xfrm>
        </p:spPr>
        <p:txBody>
          <a:bodyPr/>
          <a:lstStyle/>
          <a:p>
            <a:pPr algn="just">
              <a:lnSpc>
                <a:spcPct val="90000"/>
              </a:lnSpc>
            </a:pPr>
            <a:r>
              <a:rPr lang="pt-PT" dirty="0" smtClean="0">
                <a:solidFill>
                  <a:srgbClr val="016340"/>
                </a:solidFill>
              </a:rPr>
              <a:t>Estas primitivas gráficas possuem </a:t>
            </a:r>
            <a:r>
              <a:rPr lang="pt-PT" dirty="0">
                <a:solidFill>
                  <a:srgbClr val="016340"/>
                </a:solidFill>
              </a:rPr>
              <a:t>parâmetros, cujos valores são definidos </a:t>
            </a:r>
            <a:r>
              <a:rPr lang="pt-PT" dirty="0" smtClean="0">
                <a:solidFill>
                  <a:srgbClr val="016340"/>
                </a:solidFill>
              </a:rPr>
              <a:t>no momento da sua criação.</a:t>
            </a:r>
          </a:p>
          <a:p>
            <a:pPr lvl="1" algn="just">
              <a:lnSpc>
                <a:spcPct val="90000"/>
              </a:lnSpc>
            </a:pPr>
            <a:r>
              <a:rPr lang="pt-PT" dirty="0" smtClean="0">
                <a:solidFill>
                  <a:srgbClr val="016340"/>
                </a:solidFill>
              </a:rPr>
              <a:t>Exemplos de parâmetros podem ser </a:t>
            </a:r>
            <a:r>
              <a:rPr lang="pt-PT" dirty="0">
                <a:solidFill>
                  <a:srgbClr val="016340"/>
                </a:solidFill>
              </a:rPr>
              <a:t>o número de </a:t>
            </a:r>
            <a:r>
              <a:rPr lang="pt-PT" dirty="0" smtClean="0">
                <a:solidFill>
                  <a:srgbClr val="016340"/>
                </a:solidFill>
              </a:rPr>
              <a:t>vértices, a altura e o raio.</a:t>
            </a:r>
          </a:p>
          <a:p>
            <a:pPr lvl="1" algn="just">
              <a:lnSpc>
                <a:spcPct val="90000"/>
              </a:lnSpc>
            </a:pPr>
            <a:r>
              <a:rPr lang="pt-PT" dirty="0" smtClean="0">
                <a:solidFill>
                  <a:srgbClr val="016340"/>
                </a:solidFill>
              </a:rPr>
              <a:t>Esse momento chama-se instanciação.</a:t>
            </a:r>
            <a:endParaRPr lang="pt-PT" dirty="0">
              <a:solidFill>
                <a:srgbClr val="016340"/>
              </a:solidFill>
            </a:endParaRPr>
          </a:p>
          <a:p>
            <a:pPr algn="just">
              <a:lnSpc>
                <a:spcPct val="90000"/>
              </a:lnSpc>
            </a:pPr>
            <a:r>
              <a:rPr lang="pt-PT" dirty="0" smtClean="0">
                <a:solidFill>
                  <a:srgbClr val="016340"/>
                </a:solidFill>
              </a:rPr>
              <a:t>A variação dos valores destes parâmetros poderá resultar em diferentes formas.</a:t>
            </a:r>
          </a:p>
        </p:txBody>
      </p:sp>
    </p:spTree>
    <p:extLst>
      <p:ext uri="{BB962C8B-B14F-4D97-AF65-F5344CB8AC3E}">
        <p14:creationId xmlns:p14="http://schemas.microsoft.com/office/powerpoint/2010/main" val="983682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Primitivas básicas -</a:t>
            </a:r>
            <a:endParaRPr lang="pt-PT" sz="2200" noProof="0" dirty="0">
              <a:solidFill>
                <a:srgbClr val="016340"/>
              </a:solidFill>
            </a:endParaRPr>
          </a:p>
        </p:txBody>
      </p:sp>
      <p:pic>
        <p:nvPicPr>
          <p:cNvPr id="4" name="Picture 3"/>
          <p:cNvPicPr>
            <a:picLocks noChangeAspect="1"/>
          </p:cNvPicPr>
          <p:nvPr/>
        </p:nvPicPr>
        <p:blipFill>
          <a:blip r:embed="rId3"/>
          <a:stretch>
            <a:fillRect/>
          </a:stretch>
        </p:blipFill>
        <p:spPr>
          <a:xfrm>
            <a:off x="3036590" y="4598697"/>
            <a:ext cx="2047875" cy="695325"/>
          </a:xfrm>
          <a:prstGeom prst="rect">
            <a:avLst/>
          </a:prstGeom>
        </p:spPr>
      </p:pic>
      <p:pic>
        <p:nvPicPr>
          <p:cNvPr id="5" name="Picture 4"/>
          <p:cNvPicPr>
            <a:picLocks noChangeAspect="1"/>
          </p:cNvPicPr>
          <p:nvPr/>
        </p:nvPicPr>
        <p:blipFill>
          <a:blip r:embed="rId4"/>
          <a:stretch>
            <a:fillRect/>
          </a:stretch>
        </p:blipFill>
        <p:spPr>
          <a:xfrm>
            <a:off x="3081139" y="1772816"/>
            <a:ext cx="1971675" cy="2733675"/>
          </a:xfrm>
          <a:prstGeom prst="rect">
            <a:avLst/>
          </a:prstGeom>
        </p:spPr>
      </p:pic>
      <p:pic>
        <p:nvPicPr>
          <p:cNvPr id="6" name="Picture 5"/>
          <p:cNvPicPr>
            <a:picLocks noChangeAspect="1"/>
          </p:cNvPicPr>
          <p:nvPr/>
        </p:nvPicPr>
        <p:blipFill>
          <a:blip r:embed="rId5"/>
          <a:stretch>
            <a:fillRect/>
          </a:stretch>
        </p:blipFill>
        <p:spPr>
          <a:xfrm>
            <a:off x="5556870" y="4608221"/>
            <a:ext cx="2171700" cy="676275"/>
          </a:xfrm>
          <a:prstGeom prst="rect">
            <a:avLst/>
          </a:prstGeom>
        </p:spPr>
      </p:pic>
      <p:pic>
        <p:nvPicPr>
          <p:cNvPr id="7" name="Picture 6"/>
          <p:cNvPicPr>
            <a:picLocks noChangeAspect="1"/>
          </p:cNvPicPr>
          <p:nvPr/>
        </p:nvPicPr>
        <p:blipFill>
          <a:blip r:embed="rId6"/>
          <a:stretch>
            <a:fillRect/>
          </a:stretch>
        </p:blipFill>
        <p:spPr>
          <a:xfrm>
            <a:off x="5652120" y="1915691"/>
            <a:ext cx="1981200" cy="2590800"/>
          </a:xfrm>
          <a:prstGeom prst="rect">
            <a:avLst/>
          </a:prstGeom>
        </p:spPr>
      </p:pic>
      <p:sp>
        <p:nvSpPr>
          <p:cNvPr id="10" name="Rectangle 9">
            <a:extLst>
              <a:ext uri="{FF2B5EF4-FFF2-40B4-BE49-F238E27FC236}">
                <a16:creationId xmlns:a16="http://schemas.microsoft.com/office/drawing/2014/main" id="{89FC2FC7-F1EB-4679-B425-5205FAF882E3}"/>
              </a:ext>
            </a:extLst>
          </p:cNvPr>
          <p:cNvSpPr/>
          <p:nvPr/>
        </p:nvSpPr>
        <p:spPr>
          <a:xfrm>
            <a:off x="2195736" y="5612486"/>
            <a:ext cx="6768752" cy="830997"/>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23.</a:t>
            </a:r>
            <a:r>
              <a:rPr lang="pt-PT" sz="2400" dirty="0" smtClean="0">
                <a:solidFill>
                  <a:srgbClr val="016340"/>
                </a:solidFill>
              </a:rPr>
              <a:t> </a:t>
            </a:r>
            <a:r>
              <a:rPr lang="pt-PT" sz="2400" dirty="0" smtClean="0">
                <a:solidFill>
                  <a:srgbClr val="016340"/>
                </a:solidFill>
              </a:rPr>
              <a:t>Alteração dos parâmetros de um cilindro, criando duas instâncias</a:t>
            </a:r>
            <a:r>
              <a:rPr lang="pt-PT" sz="2400" dirty="0">
                <a:solidFill>
                  <a:srgbClr val="016340"/>
                </a:solidFill>
              </a:rPr>
              <a:t> </a:t>
            </a:r>
            <a:r>
              <a:rPr lang="pt-PT" sz="2400" dirty="0" smtClean="0">
                <a:solidFill>
                  <a:srgbClr val="016340"/>
                </a:solidFill>
              </a:rPr>
              <a:t>dessa forma.</a:t>
            </a:r>
            <a:endParaRPr lang="en-GB" sz="2400" dirty="0"/>
          </a:p>
        </p:txBody>
      </p:sp>
    </p:spTree>
    <p:extLst>
      <p:ext uri="{BB962C8B-B14F-4D97-AF65-F5344CB8AC3E}">
        <p14:creationId xmlns:p14="http://schemas.microsoft.com/office/powerpoint/2010/main" val="993458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Primitivas básicas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Novos objetos, mais complexos, podem ser criados (ou modelados) agrupado instâncias de primitivas.</a:t>
            </a:r>
          </a:p>
          <a:p>
            <a:pPr lvl="1" algn="just">
              <a:lnSpc>
                <a:spcPct val="90000"/>
              </a:lnSpc>
            </a:pPr>
            <a:r>
              <a:rPr lang="pt-PT" dirty="0" smtClean="0">
                <a:solidFill>
                  <a:srgbClr val="016340"/>
                </a:solidFill>
              </a:rPr>
              <a:t>O agrupamento é feito com base em transformações geométricas.</a:t>
            </a:r>
          </a:p>
          <a:p>
            <a:pPr lvl="1" algn="just">
              <a:lnSpc>
                <a:spcPct val="90000"/>
              </a:lnSpc>
            </a:pPr>
            <a:r>
              <a:rPr lang="pt-PT" dirty="0">
                <a:solidFill>
                  <a:srgbClr val="016340"/>
                </a:solidFill>
              </a:rPr>
              <a:t>Os elementos agrupados continuam a ser </a:t>
            </a:r>
            <a:r>
              <a:rPr lang="pt-PT" dirty="0" smtClean="0">
                <a:solidFill>
                  <a:srgbClr val="016340"/>
                </a:solidFill>
              </a:rPr>
              <a:t>independentes, </a:t>
            </a:r>
            <a:r>
              <a:rPr lang="pt-PT" dirty="0">
                <a:solidFill>
                  <a:srgbClr val="016340"/>
                </a:solidFill>
              </a:rPr>
              <a:t>mantendo os valores atribuídos aos seus parâmetros </a:t>
            </a:r>
            <a:r>
              <a:rPr lang="pt-PT" dirty="0" smtClean="0">
                <a:solidFill>
                  <a:srgbClr val="016340"/>
                </a:solidFill>
              </a:rPr>
              <a:t>na sua </a:t>
            </a:r>
            <a:r>
              <a:rPr lang="pt-PT" dirty="0">
                <a:solidFill>
                  <a:srgbClr val="016340"/>
                </a:solidFill>
              </a:rPr>
              <a:t>instanciação</a:t>
            </a:r>
            <a:r>
              <a:rPr lang="pt-PT" dirty="0" smtClean="0">
                <a:solidFill>
                  <a:srgbClr val="016340"/>
                </a:solidFill>
              </a:rPr>
              <a:t>.</a:t>
            </a:r>
            <a:endParaRPr lang="pt-PT" dirty="0">
              <a:solidFill>
                <a:srgbClr val="016340"/>
              </a:solidFill>
            </a:endParaRPr>
          </a:p>
        </p:txBody>
      </p:sp>
    </p:spTree>
    <p:extLst>
      <p:ext uri="{BB962C8B-B14F-4D97-AF65-F5344CB8AC3E}">
        <p14:creationId xmlns:p14="http://schemas.microsoft.com/office/powerpoint/2010/main" val="828589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Primitivas básicas -</a:t>
            </a:r>
            <a:endParaRPr lang="pt-PT" sz="2200" noProof="0" dirty="0">
              <a:solidFill>
                <a:srgbClr val="016340"/>
              </a:solidFill>
            </a:endParaRPr>
          </a:p>
        </p:txBody>
      </p:sp>
      <p:sp>
        <p:nvSpPr>
          <p:cNvPr id="3075" name="Espace réservé du contenu 2"/>
          <p:cNvSpPr>
            <a:spLocks noGrp="1"/>
          </p:cNvSpPr>
          <p:nvPr>
            <p:ph idx="1"/>
          </p:nvPr>
        </p:nvSpPr>
        <p:spPr>
          <a:xfrm>
            <a:off x="2195736" y="1600200"/>
            <a:ext cx="6858000" cy="4525963"/>
          </a:xfrm>
        </p:spPr>
        <p:txBody>
          <a:bodyPr/>
          <a:lstStyle/>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nSpc>
                <a:spcPct val="90000"/>
              </a:lnSpc>
              <a:buNone/>
            </a:pPr>
            <a:r>
              <a:rPr lang="pt-PT" sz="2400" b="1" dirty="0">
                <a:solidFill>
                  <a:srgbClr val="016340"/>
                </a:solidFill>
              </a:rPr>
              <a:t>		(a)</a:t>
            </a:r>
          </a:p>
          <a:p>
            <a:pPr marL="0" indent="0" algn="ctr">
              <a:lnSpc>
                <a:spcPct val="90000"/>
              </a:lnSpc>
              <a:buNone/>
            </a:pPr>
            <a:endParaRPr lang="pt-PT" sz="2400" b="1" dirty="0">
              <a:solidFill>
                <a:srgbClr val="016340"/>
              </a:solidFill>
            </a:endParaRPr>
          </a:p>
          <a:p>
            <a:pPr marL="0" indent="0" algn="ctr">
              <a:lnSpc>
                <a:spcPct val="90000"/>
              </a:lnSpc>
              <a:buNone/>
            </a:pPr>
            <a:r>
              <a:rPr lang="pt-PT" sz="2400" b="1" dirty="0">
                <a:solidFill>
                  <a:srgbClr val="016340"/>
                </a:solidFill>
              </a:rPr>
              <a:t>				         (b)</a:t>
            </a:r>
          </a:p>
          <a:p>
            <a:pPr marL="0" indent="0" algn="ctr">
              <a:lnSpc>
                <a:spcPct val="90000"/>
              </a:lnSpc>
              <a:buNone/>
            </a:pPr>
            <a:r>
              <a:rPr lang="pt-PT" sz="2400" b="1" dirty="0">
                <a:solidFill>
                  <a:srgbClr val="016340"/>
                </a:solidFill>
              </a:rPr>
              <a:t>Figura </a:t>
            </a:r>
            <a:r>
              <a:rPr lang="pt-PT" sz="2400" b="1" dirty="0" smtClean="0">
                <a:solidFill>
                  <a:srgbClr val="016340"/>
                </a:solidFill>
              </a:rPr>
              <a:t>24.</a:t>
            </a:r>
            <a:r>
              <a:rPr lang="pt-PT" sz="2400" dirty="0" smtClean="0">
                <a:solidFill>
                  <a:srgbClr val="016340"/>
                </a:solidFill>
              </a:rPr>
              <a:t> </a:t>
            </a:r>
            <a:r>
              <a:rPr lang="pt-PT" sz="2400" dirty="0">
                <a:solidFill>
                  <a:srgbClr val="016340"/>
                </a:solidFill>
              </a:rPr>
              <a:t>(a</a:t>
            </a:r>
            <a:r>
              <a:rPr lang="pt-PT" sz="2400" dirty="0" smtClean="0">
                <a:solidFill>
                  <a:srgbClr val="016340"/>
                </a:solidFill>
              </a:rPr>
              <a:t>) Primitivas </a:t>
            </a:r>
            <a:r>
              <a:rPr lang="pt-PT" sz="2400" dirty="0">
                <a:solidFill>
                  <a:srgbClr val="016340"/>
                </a:solidFill>
              </a:rPr>
              <a:t>básicas de </a:t>
            </a:r>
            <a:r>
              <a:rPr lang="pt-PT" sz="2400" dirty="0" smtClean="0">
                <a:solidFill>
                  <a:srgbClr val="016340"/>
                </a:solidFill>
              </a:rPr>
              <a:t>C.G</a:t>
            </a:r>
            <a:r>
              <a:rPr lang="pt-PT" sz="2400" dirty="0">
                <a:solidFill>
                  <a:srgbClr val="016340"/>
                </a:solidFill>
              </a:rPr>
              <a:t>. (b) Modelação com base em </a:t>
            </a:r>
            <a:r>
              <a:rPr lang="pt-PT" sz="2400" dirty="0" smtClean="0">
                <a:solidFill>
                  <a:srgbClr val="016340"/>
                </a:solidFill>
              </a:rPr>
              <a:t>agrupamento de primitivas e transformações </a:t>
            </a:r>
            <a:r>
              <a:rPr lang="pt-PT" sz="2400" dirty="0">
                <a:solidFill>
                  <a:srgbClr val="016340"/>
                </a:solidFill>
              </a:rPr>
              <a:t>geométricas.</a:t>
            </a:r>
          </a:p>
        </p:txBody>
      </p:sp>
      <p:pic>
        <p:nvPicPr>
          <p:cNvPr id="4" name="Picture 3">
            <a:extLst>
              <a:ext uri="{FF2B5EF4-FFF2-40B4-BE49-F238E27FC236}">
                <a16:creationId xmlns:a16="http://schemas.microsoft.com/office/drawing/2014/main" id="{BEAC230A-4751-4ABC-BF7D-0E4AF935A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1580726"/>
            <a:ext cx="4014251" cy="2424337"/>
          </a:xfrm>
          <a:prstGeom prst="rect">
            <a:avLst/>
          </a:prstGeom>
        </p:spPr>
      </p:pic>
      <p:pic>
        <p:nvPicPr>
          <p:cNvPr id="3" name="Picture 2">
            <a:extLst>
              <a:ext uri="{FF2B5EF4-FFF2-40B4-BE49-F238E27FC236}">
                <a16:creationId xmlns:a16="http://schemas.microsoft.com/office/drawing/2014/main" id="{6BCB0759-863C-4A7D-B538-D937162ABDE7}"/>
              </a:ext>
            </a:extLst>
          </p:cNvPr>
          <p:cNvPicPr>
            <a:picLocks noChangeAspect="1"/>
          </p:cNvPicPr>
          <p:nvPr/>
        </p:nvPicPr>
        <p:blipFill>
          <a:blip r:embed="rId4"/>
          <a:stretch>
            <a:fillRect/>
          </a:stretch>
        </p:blipFill>
        <p:spPr>
          <a:xfrm>
            <a:off x="6660232" y="2543378"/>
            <a:ext cx="2026568" cy="2253774"/>
          </a:xfrm>
          <a:prstGeom prst="rect">
            <a:avLst/>
          </a:prstGeom>
        </p:spPr>
      </p:pic>
    </p:spTree>
    <p:extLst>
      <p:ext uri="{BB962C8B-B14F-4D97-AF65-F5344CB8AC3E}">
        <p14:creationId xmlns:p14="http://schemas.microsoft.com/office/powerpoint/2010/main" val="890997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a:t>
            </a:r>
            <a:r>
              <a:rPr lang="pt-PT" sz="2200" dirty="0" smtClean="0">
                <a:solidFill>
                  <a:srgbClr val="016340"/>
                </a:solidFill>
              </a:rPr>
              <a:t>- </a:t>
            </a:r>
            <a:r>
              <a:rPr lang="pt-PT" sz="2200" dirty="0">
                <a:solidFill>
                  <a:srgbClr val="016340"/>
                </a:solidFill>
              </a:rPr>
              <a:t>Combinação de </a:t>
            </a:r>
            <a:r>
              <a:rPr lang="pt-PT" sz="2200" dirty="0" smtClean="0">
                <a:solidFill>
                  <a:srgbClr val="016340"/>
                </a:solidFill>
              </a:rPr>
              <a:t>elementos gráficos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combinação de </a:t>
            </a:r>
            <a:r>
              <a:rPr lang="pt-PT" dirty="0" smtClean="0">
                <a:solidFill>
                  <a:srgbClr val="016340"/>
                </a:solidFill>
              </a:rPr>
              <a:t>objetos </a:t>
            </a:r>
            <a:r>
              <a:rPr lang="pt-PT" dirty="0">
                <a:solidFill>
                  <a:srgbClr val="016340"/>
                </a:solidFill>
              </a:rPr>
              <a:t>para criar novos é, sem dúvida, </a:t>
            </a:r>
            <a:r>
              <a:rPr lang="pt-PT" dirty="0" smtClean="0">
                <a:solidFill>
                  <a:srgbClr val="016340"/>
                </a:solidFill>
              </a:rPr>
              <a:t>a técnica de modelação mais intuitiva </a:t>
            </a:r>
            <a:r>
              <a:rPr lang="pt-PT" dirty="0">
                <a:solidFill>
                  <a:srgbClr val="016340"/>
                </a:solidFill>
              </a:rPr>
              <a:t>e </a:t>
            </a:r>
            <a:r>
              <a:rPr lang="pt-PT" dirty="0" smtClean="0">
                <a:solidFill>
                  <a:srgbClr val="016340"/>
                </a:solidFill>
              </a:rPr>
              <a:t>popular.</a:t>
            </a:r>
          </a:p>
          <a:p>
            <a:pPr algn="just">
              <a:lnSpc>
                <a:spcPct val="90000"/>
              </a:lnSpc>
            </a:pPr>
            <a:r>
              <a:rPr lang="pt-PT" dirty="0" smtClean="0">
                <a:solidFill>
                  <a:srgbClr val="016340"/>
                </a:solidFill>
              </a:rPr>
              <a:t>A </a:t>
            </a:r>
            <a:r>
              <a:rPr lang="pt-PT" dirty="0">
                <a:solidFill>
                  <a:srgbClr val="016340"/>
                </a:solidFill>
              </a:rPr>
              <a:t>sua </a:t>
            </a:r>
            <a:r>
              <a:rPr lang="pt-PT" dirty="0" smtClean="0">
                <a:solidFill>
                  <a:srgbClr val="016340"/>
                </a:solidFill>
              </a:rPr>
              <a:t>maneira </a:t>
            </a:r>
            <a:r>
              <a:rPr lang="pt-PT" dirty="0">
                <a:solidFill>
                  <a:srgbClr val="016340"/>
                </a:solidFill>
              </a:rPr>
              <a:t>mais simples é a junção </a:t>
            </a:r>
            <a:r>
              <a:rPr lang="pt-PT" dirty="0" smtClean="0">
                <a:solidFill>
                  <a:srgbClr val="016340"/>
                </a:solidFill>
              </a:rPr>
              <a:t>(ou colagem) </a:t>
            </a:r>
            <a:r>
              <a:rPr lang="pt-PT" dirty="0">
                <a:solidFill>
                  <a:srgbClr val="016340"/>
                </a:solidFill>
              </a:rPr>
              <a:t>de </a:t>
            </a:r>
            <a:r>
              <a:rPr lang="pt-PT" dirty="0" smtClean="0">
                <a:solidFill>
                  <a:srgbClr val="016340"/>
                </a:solidFill>
              </a:rPr>
              <a:t>instâncias ou de objetos.</a:t>
            </a:r>
          </a:p>
          <a:p>
            <a:pPr algn="just">
              <a:lnSpc>
                <a:spcPct val="90000"/>
              </a:lnSpc>
            </a:pPr>
            <a:r>
              <a:rPr lang="pt-PT" dirty="0" smtClean="0">
                <a:solidFill>
                  <a:srgbClr val="016340"/>
                </a:solidFill>
              </a:rPr>
              <a:t>A junção implica a hierarquização das instâncias que irão constituir os objetos que se pretendem modelar.</a:t>
            </a:r>
            <a:endParaRPr lang="pt-PT" dirty="0">
              <a:solidFill>
                <a:srgbClr val="01634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a:t>
            </a:r>
            <a:r>
              <a:rPr lang="pt-PT" sz="2200" dirty="0" smtClean="0">
                <a:solidFill>
                  <a:srgbClr val="016340"/>
                </a:solidFill>
              </a:rPr>
              <a:t>              - </a:t>
            </a:r>
            <a:r>
              <a:rPr lang="pt-PT" sz="2200" dirty="0">
                <a:solidFill>
                  <a:srgbClr val="016340"/>
                </a:solidFill>
              </a:rPr>
              <a:t>Combinação de elementos gráficos</a:t>
            </a:r>
            <a:r>
              <a:rPr lang="pt-PT" sz="2200" dirty="0" smtClean="0">
                <a:solidFill>
                  <a:srgbClr val="016340"/>
                </a:solidFill>
              </a:rPr>
              <a:t>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534472" cy="4525963"/>
          </a:xfrm>
        </p:spPr>
        <p:txBody>
          <a:bodyPr/>
          <a:lstStyle/>
          <a:p>
            <a:pPr algn="just">
              <a:lnSpc>
                <a:spcPct val="90000"/>
              </a:lnSpc>
            </a:pPr>
            <a:r>
              <a:rPr lang="pt-PT" dirty="0">
                <a:solidFill>
                  <a:srgbClr val="016340"/>
                </a:solidFill>
              </a:rPr>
              <a:t>A hierarquização </a:t>
            </a:r>
            <a:r>
              <a:rPr lang="pt-PT" dirty="0" smtClean="0">
                <a:solidFill>
                  <a:srgbClr val="016340"/>
                </a:solidFill>
              </a:rPr>
              <a:t>das instâncias pertencentes ao objeto é muito importante </a:t>
            </a:r>
            <a:r>
              <a:rPr lang="pt-PT" dirty="0">
                <a:solidFill>
                  <a:srgbClr val="016340"/>
                </a:solidFill>
              </a:rPr>
              <a:t>na </a:t>
            </a:r>
            <a:r>
              <a:rPr lang="pt-PT" dirty="0" smtClean="0">
                <a:solidFill>
                  <a:srgbClr val="016340"/>
                </a:solidFill>
              </a:rPr>
              <a:t>sua modelação.</a:t>
            </a:r>
            <a:endParaRPr lang="pt-PT" dirty="0">
              <a:solidFill>
                <a:srgbClr val="016340"/>
              </a:solidFill>
            </a:endParaRPr>
          </a:p>
          <a:p>
            <a:pPr lvl="1" algn="just">
              <a:lnSpc>
                <a:spcPct val="90000"/>
              </a:lnSpc>
            </a:pPr>
            <a:r>
              <a:rPr lang="pt-PT" dirty="0" smtClean="0">
                <a:solidFill>
                  <a:srgbClr val="016340"/>
                </a:solidFill>
              </a:rPr>
              <a:t>Implica a existência de relações entre as diferentes instâncias existentes no grupo.</a:t>
            </a:r>
          </a:p>
          <a:p>
            <a:pPr lvl="1" algn="just">
              <a:lnSpc>
                <a:spcPct val="90000"/>
              </a:lnSpc>
            </a:pPr>
            <a:r>
              <a:rPr lang="pt-PT" dirty="0" smtClean="0">
                <a:solidFill>
                  <a:srgbClr val="016340"/>
                </a:solidFill>
              </a:rPr>
              <a:t>Há um elemento principal (ou pai), que pode ter um ou mais filhos (outras instâncias que dependem dele).</a:t>
            </a:r>
          </a:p>
          <a:p>
            <a:pPr lvl="2" algn="just">
              <a:lnSpc>
                <a:spcPct val="90000"/>
              </a:lnSpc>
            </a:pPr>
            <a:r>
              <a:rPr lang="pt-PT" dirty="0" smtClean="0">
                <a:solidFill>
                  <a:srgbClr val="016340"/>
                </a:solidFill>
              </a:rPr>
              <a:t>Qualquer transformação aplicada ao pai é aplicada aos filhos.</a:t>
            </a:r>
            <a:endParaRPr lang="pt-PT" dirty="0">
              <a:solidFill>
                <a:srgbClr val="016340"/>
              </a:solidFill>
            </a:endParaRPr>
          </a:p>
        </p:txBody>
      </p:sp>
    </p:spTree>
    <p:extLst>
      <p:ext uri="{BB962C8B-B14F-4D97-AF65-F5344CB8AC3E}">
        <p14:creationId xmlns:p14="http://schemas.microsoft.com/office/powerpoint/2010/main" val="164532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Espaços vetoriais, afins e euclidianos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Um espaço Euclidiano é uma extensão de um espaço afim que adiciona medidas de tamanho ou de distâncias.</a:t>
            </a:r>
          </a:p>
          <a:p>
            <a:pPr lvl="1" algn="just">
              <a:lnSpc>
                <a:spcPct val="90000"/>
              </a:lnSpc>
              <a:defRPr/>
            </a:pPr>
            <a:r>
              <a:rPr lang="pt-PT" dirty="0">
                <a:solidFill>
                  <a:srgbClr val="016340"/>
                </a:solidFill>
              </a:rPr>
              <a:t>No entanto, para que este espaço funcione é necessário criar o tal sistema de coordenadas.</a:t>
            </a:r>
          </a:p>
          <a:p>
            <a:pPr algn="just">
              <a:lnSpc>
                <a:spcPct val="90000"/>
              </a:lnSpc>
              <a:defRPr/>
            </a:pPr>
            <a:endParaRPr lang="pt-PT" dirty="0">
              <a:solidFill>
                <a:srgbClr val="016340"/>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a:t>
            </a:r>
            <a:r>
              <a:rPr lang="pt-PT" sz="2200" dirty="0" smtClean="0">
                <a:solidFill>
                  <a:srgbClr val="016340"/>
                </a:solidFill>
              </a:rPr>
              <a:t> </a:t>
            </a:r>
            <a:r>
              <a:rPr lang="pt-PT" sz="2200" dirty="0">
                <a:solidFill>
                  <a:srgbClr val="016340"/>
                </a:solidFill>
              </a:rPr>
              <a:t>- Combinação de elementos gráficos</a:t>
            </a:r>
            <a:r>
              <a:rPr lang="pt-PT" sz="2200" dirty="0" smtClean="0">
                <a:solidFill>
                  <a:srgbClr val="016340"/>
                </a:solidFill>
              </a:rPr>
              <a:t>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Uma outra forma de combinar primitivas </a:t>
            </a:r>
            <a:r>
              <a:rPr lang="pt-PT" dirty="0">
                <a:solidFill>
                  <a:srgbClr val="016340"/>
                </a:solidFill>
              </a:rPr>
              <a:t>utiliza as operações </a:t>
            </a:r>
            <a:r>
              <a:rPr lang="pt-PT" dirty="0" smtClean="0">
                <a:solidFill>
                  <a:srgbClr val="016340"/>
                </a:solidFill>
              </a:rPr>
              <a:t>booleanas.</a:t>
            </a:r>
          </a:p>
          <a:p>
            <a:pPr algn="just">
              <a:lnSpc>
                <a:spcPct val="90000"/>
              </a:lnSpc>
            </a:pPr>
            <a:r>
              <a:rPr lang="pt-PT" dirty="0" smtClean="0">
                <a:solidFill>
                  <a:srgbClr val="016340"/>
                </a:solidFill>
              </a:rPr>
              <a:t>Estas operações podem ser de </a:t>
            </a:r>
            <a:r>
              <a:rPr lang="pt-PT" dirty="0">
                <a:solidFill>
                  <a:srgbClr val="016340"/>
                </a:solidFill>
              </a:rPr>
              <a:t>união (U), </a:t>
            </a:r>
            <a:r>
              <a:rPr lang="pt-PT" dirty="0" smtClean="0">
                <a:solidFill>
                  <a:srgbClr val="016340"/>
                </a:solidFill>
              </a:rPr>
              <a:t>de intersecção </a:t>
            </a:r>
            <a:r>
              <a:rPr lang="pt-PT" dirty="0">
                <a:solidFill>
                  <a:srgbClr val="016340"/>
                </a:solidFill>
              </a:rPr>
              <a:t>(∩) e </a:t>
            </a:r>
            <a:r>
              <a:rPr lang="pt-PT" dirty="0" smtClean="0">
                <a:solidFill>
                  <a:srgbClr val="016340"/>
                </a:solidFill>
              </a:rPr>
              <a:t>de diferença (–).</a:t>
            </a:r>
            <a:endParaRPr lang="pt-PT" dirty="0">
              <a:solidFill>
                <a:srgbClr val="016340"/>
              </a:solidFill>
            </a:endParaRPr>
          </a:p>
          <a:p>
            <a:pPr algn="just">
              <a:lnSpc>
                <a:spcPct val="90000"/>
              </a:lnSpc>
            </a:pPr>
            <a:r>
              <a:rPr lang="pt-PT" dirty="0" smtClean="0">
                <a:solidFill>
                  <a:srgbClr val="016340"/>
                </a:solidFill>
              </a:rPr>
              <a:t>O resultado da sua aplicação pode </a:t>
            </a:r>
            <a:r>
              <a:rPr lang="pt-PT" dirty="0">
                <a:solidFill>
                  <a:srgbClr val="016340"/>
                </a:solidFill>
              </a:rPr>
              <a:t>não gerar </a:t>
            </a:r>
            <a:r>
              <a:rPr lang="pt-PT" dirty="0" smtClean="0">
                <a:solidFill>
                  <a:srgbClr val="016340"/>
                </a:solidFill>
              </a:rPr>
              <a:t>uma </a:t>
            </a:r>
            <a:r>
              <a:rPr lang="pt-PT" dirty="0">
                <a:solidFill>
                  <a:srgbClr val="016340"/>
                </a:solidFill>
              </a:rPr>
              <a:t>representação válida.</a:t>
            </a:r>
          </a:p>
        </p:txBody>
      </p:sp>
    </p:spTree>
    <p:extLst>
      <p:ext uri="{BB962C8B-B14F-4D97-AF65-F5344CB8AC3E}">
        <p14:creationId xmlns:p14="http://schemas.microsoft.com/office/powerpoint/2010/main" val="3302563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a:t>
            </a:r>
            <a:r>
              <a:rPr lang="pt-PT" sz="2200" dirty="0" smtClean="0">
                <a:solidFill>
                  <a:srgbClr val="016340"/>
                </a:solidFill>
              </a:rPr>
              <a:t>  </a:t>
            </a:r>
            <a:r>
              <a:rPr lang="pt-PT" sz="2200" dirty="0">
                <a:solidFill>
                  <a:srgbClr val="016340"/>
                </a:solidFill>
              </a:rPr>
              <a:t>- Combinação de elementos gráficos</a:t>
            </a:r>
            <a:r>
              <a:rPr lang="pt-PT" sz="2200" dirty="0" smtClean="0">
                <a:solidFill>
                  <a:srgbClr val="016340"/>
                </a:solidFill>
              </a:rPr>
              <a:t>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195736" y="1600200"/>
            <a:ext cx="6858000" cy="4525963"/>
          </a:xfrm>
        </p:spPr>
        <p:txBody>
          <a:bodyPr/>
          <a:lstStyle/>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nSpc>
                <a:spcPct val="90000"/>
              </a:lnSpc>
              <a:buNone/>
            </a:pPr>
            <a:r>
              <a:rPr lang="pt-PT" sz="2400" b="1" dirty="0">
                <a:solidFill>
                  <a:srgbClr val="016340"/>
                </a:solidFill>
              </a:rPr>
              <a:t>		</a:t>
            </a: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r>
              <a:rPr lang="pt-PT" sz="2400" b="1" dirty="0">
                <a:solidFill>
                  <a:srgbClr val="016340"/>
                </a:solidFill>
              </a:rPr>
              <a:t>Figura </a:t>
            </a:r>
            <a:r>
              <a:rPr lang="pt-PT" sz="2400" b="1" dirty="0" smtClean="0">
                <a:solidFill>
                  <a:srgbClr val="016340"/>
                </a:solidFill>
              </a:rPr>
              <a:t>25.</a:t>
            </a:r>
            <a:r>
              <a:rPr lang="pt-PT" sz="2400" dirty="0" smtClean="0">
                <a:solidFill>
                  <a:srgbClr val="016340"/>
                </a:solidFill>
              </a:rPr>
              <a:t> </a:t>
            </a:r>
            <a:r>
              <a:rPr lang="pt-PT" sz="2400" dirty="0">
                <a:solidFill>
                  <a:srgbClr val="016340"/>
                </a:solidFill>
              </a:rPr>
              <a:t>Modelação com base na combinação de primitivas básicas.</a:t>
            </a:r>
          </a:p>
        </p:txBody>
      </p:sp>
      <p:pic>
        <p:nvPicPr>
          <p:cNvPr id="2" name="Picture 1">
            <a:extLst>
              <a:ext uri="{FF2B5EF4-FFF2-40B4-BE49-F238E27FC236}">
                <a16:creationId xmlns:a16="http://schemas.microsoft.com/office/drawing/2014/main" id="{CA6C26C2-575E-43DC-863A-47227DAB24AA}"/>
              </a:ext>
            </a:extLst>
          </p:cNvPr>
          <p:cNvPicPr>
            <a:picLocks noChangeAspect="1"/>
          </p:cNvPicPr>
          <p:nvPr/>
        </p:nvPicPr>
        <p:blipFill>
          <a:blip r:embed="rId3"/>
          <a:stretch>
            <a:fillRect/>
          </a:stretch>
        </p:blipFill>
        <p:spPr>
          <a:xfrm>
            <a:off x="2492356" y="1929732"/>
            <a:ext cx="2007636" cy="2939752"/>
          </a:xfrm>
          <a:prstGeom prst="rect">
            <a:avLst/>
          </a:prstGeom>
        </p:spPr>
      </p:pic>
      <p:pic>
        <p:nvPicPr>
          <p:cNvPr id="3" name="Picture 2">
            <a:extLst>
              <a:ext uri="{FF2B5EF4-FFF2-40B4-BE49-F238E27FC236}">
                <a16:creationId xmlns:a16="http://schemas.microsoft.com/office/drawing/2014/main" id="{B9BDD4D3-4482-477B-A677-A03CF9A08E15}"/>
              </a:ext>
            </a:extLst>
          </p:cNvPr>
          <p:cNvPicPr>
            <a:picLocks noChangeAspect="1"/>
          </p:cNvPicPr>
          <p:nvPr/>
        </p:nvPicPr>
        <p:blipFill>
          <a:blip r:embed="rId4"/>
          <a:stretch>
            <a:fillRect/>
          </a:stretch>
        </p:blipFill>
        <p:spPr>
          <a:xfrm>
            <a:off x="4932040" y="1923647"/>
            <a:ext cx="1103645" cy="2939752"/>
          </a:xfrm>
          <a:prstGeom prst="rect">
            <a:avLst/>
          </a:prstGeom>
        </p:spPr>
      </p:pic>
      <p:pic>
        <p:nvPicPr>
          <p:cNvPr id="4" name="Picture 3"/>
          <p:cNvPicPr>
            <a:picLocks noChangeAspect="1"/>
          </p:cNvPicPr>
          <p:nvPr/>
        </p:nvPicPr>
        <p:blipFill>
          <a:blip r:embed="rId5"/>
          <a:stretch>
            <a:fillRect/>
          </a:stretch>
        </p:blipFill>
        <p:spPr>
          <a:xfrm>
            <a:off x="6435858" y="1900609"/>
            <a:ext cx="2617878" cy="3199629"/>
          </a:xfrm>
          <a:prstGeom prst="rect">
            <a:avLst/>
          </a:prstGeom>
        </p:spPr>
      </p:pic>
    </p:spTree>
    <p:extLst>
      <p:ext uri="{BB962C8B-B14F-4D97-AF65-F5344CB8AC3E}">
        <p14:creationId xmlns:p14="http://schemas.microsoft.com/office/powerpoint/2010/main" val="38708791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Deslocamento de </a:t>
            </a:r>
            <a:r>
              <a:rPr lang="pt-PT" sz="2200" dirty="0" smtClean="0">
                <a:solidFill>
                  <a:srgbClr val="016340"/>
                </a:solidFill>
              </a:rPr>
              <a:t>elementos gráficos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534472" cy="4525963"/>
          </a:xfrm>
        </p:spPr>
        <p:txBody>
          <a:bodyPr/>
          <a:lstStyle/>
          <a:p>
            <a:pPr algn="just">
              <a:lnSpc>
                <a:spcPct val="90000"/>
              </a:lnSpc>
            </a:pPr>
            <a:r>
              <a:rPr lang="pt-PT" dirty="0">
                <a:solidFill>
                  <a:srgbClr val="016340"/>
                </a:solidFill>
              </a:rPr>
              <a:t>A criação de novos </a:t>
            </a:r>
            <a:r>
              <a:rPr lang="pt-PT" dirty="0" smtClean="0">
                <a:solidFill>
                  <a:srgbClr val="016340"/>
                </a:solidFill>
              </a:rPr>
              <a:t>objetos pode ainda passar </a:t>
            </a:r>
            <a:r>
              <a:rPr lang="pt-PT" dirty="0">
                <a:solidFill>
                  <a:srgbClr val="016340"/>
                </a:solidFill>
              </a:rPr>
              <a:t>pelo </a:t>
            </a:r>
            <a:r>
              <a:rPr lang="pt-PT" dirty="0" smtClean="0">
                <a:solidFill>
                  <a:srgbClr val="016340"/>
                </a:solidFill>
              </a:rPr>
              <a:t>deslocamento (ou varrimento) </a:t>
            </a:r>
            <a:r>
              <a:rPr lang="pt-PT" dirty="0">
                <a:solidFill>
                  <a:srgbClr val="016340"/>
                </a:solidFill>
              </a:rPr>
              <a:t>de </a:t>
            </a:r>
            <a:r>
              <a:rPr lang="pt-PT" dirty="0" smtClean="0">
                <a:solidFill>
                  <a:srgbClr val="016340"/>
                </a:solidFill>
              </a:rPr>
              <a:t>primitivas ou objetos ao </a:t>
            </a:r>
            <a:r>
              <a:rPr lang="pt-PT" dirty="0">
                <a:solidFill>
                  <a:srgbClr val="016340"/>
                </a:solidFill>
              </a:rPr>
              <a:t>longo de uma </a:t>
            </a:r>
            <a:r>
              <a:rPr lang="pt-PT" dirty="0" err="1" smtClean="0">
                <a:solidFill>
                  <a:srgbClr val="016340"/>
                </a:solidFill>
              </a:rPr>
              <a:t>trajectória</a:t>
            </a:r>
            <a:r>
              <a:rPr lang="pt-PT" dirty="0" smtClean="0">
                <a:solidFill>
                  <a:srgbClr val="016340"/>
                </a:solidFill>
              </a:rPr>
              <a:t>. Assim</a:t>
            </a:r>
            <a:r>
              <a:rPr lang="pt-PT" dirty="0">
                <a:solidFill>
                  <a:srgbClr val="016340"/>
                </a:solidFill>
              </a:rPr>
              <a:t>, têm-se o deslocamento:</a:t>
            </a:r>
          </a:p>
          <a:p>
            <a:pPr lvl="1" algn="just">
              <a:lnSpc>
                <a:spcPct val="90000"/>
              </a:lnSpc>
            </a:pPr>
            <a:r>
              <a:rPr lang="pt-PT" dirty="0" smtClean="0">
                <a:solidFill>
                  <a:srgbClr val="016340"/>
                </a:solidFill>
              </a:rPr>
              <a:t>Translacional </a:t>
            </a:r>
            <a:r>
              <a:rPr lang="pt-PT" dirty="0">
                <a:solidFill>
                  <a:srgbClr val="016340"/>
                </a:solidFill>
              </a:rPr>
              <a:t>ou extrusão</a:t>
            </a:r>
          </a:p>
          <a:p>
            <a:pPr lvl="2" algn="just">
              <a:lnSpc>
                <a:spcPct val="90000"/>
              </a:lnSpc>
            </a:pPr>
            <a:r>
              <a:rPr lang="pt-PT" dirty="0">
                <a:solidFill>
                  <a:srgbClr val="016340"/>
                </a:solidFill>
              </a:rPr>
              <a:t>O </a:t>
            </a:r>
            <a:r>
              <a:rPr lang="pt-PT" dirty="0" smtClean="0">
                <a:solidFill>
                  <a:srgbClr val="016340"/>
                </a:solidFill>
              </a:rPr>
              <a:t>objeto </a:t>
            </a:r>
            <a:r>
              <a:rPr lang="pt-PT" dirty="0">
                <a:solidFill>
                  <a:srgbClr val="016340"/>
                </a:solidFill>
              </a:rPr>
              <a:t>é obtido pela translação de faces, arestas ou vértices.</a:t>
            </a:r>
          </a:p>
          <a:p>
            <a:pPr lvl="1" algn="just">
              <a:lnSpc>
                <a:spcPct val="90000"/>
              </a:lnSpc>
            </a:pPr>
            <a:r>
              <a:rPr lang="pt-PT" dirty="0">
                <a:solidFill>
                  <a:srgbClr val="016340"/>
                </a:solidFill>
              </a:rPr>
              <a:t>Rotacional</a:t>
            </a:r>
          </a:p>
          <a:p>
            <a:pPr lvl="2" algn="just">
              <a:lnSpc>
                <a:spcPct val="90000"/>
              </a:lnSpc>
            </a:pPr>
            <a:r>
              <a:rPr lang="pt-PT" dirty="0">
                <a:solidFill>
                  <a:srgbClr val="016340"/>
                </a:solidFill>
              </a:rPr>
              <a:t>A superfície ou curva gira em torno de um eixo.</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Deslocamento de elementos gráficos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Um </a:t>
            </a:r>
            <a:r>
              <a:rPr lang="pt-PT" dirty="0">
                <a:solidFill>
                  <a:srgbClr val="016340"/>
                </a:solidFill>
              </a:rPr>
              <a:t>exemplo </a:t>
            </a:r>
            <a:r>
              <a:rPr lang="pt-PT" dirty="0" smtClean="0">
                <a:solidFill>
                  <a:srgbClr val="016340"/>
                </a:solidFill>
              </a:rPr>
              <a:t>simples </a:t>
            </a:r>
            <a:r>
              <a:rPr lang="pt-PT" dirty="0">
                <a:solidFill>
                  <a:srgbClr val="016340"/>
                </a:solidFill>
              </a:rPr>
              <a:t>é o de um círculo deslocado segundo uma trajetória linear  perpendicular ao </a:t>
            </a:r>
            <a:r>
              <a:rPr lang="pt-PT" dirty="0" smtClean="0">
                <a:solidFill>
                  <a:srgbClr val="016340"/>
                </a:solidFill>
              </a:rPr>
              <a:t>círculo. O </a:t>
            </a:r>
            <a:r>
              <a:rPr lang="pt-PT" dirty="0">
                <a:solidFill>
                  <a:srgbClr val="016340"/>
                </a:solidFill>
              </a:rPr>
              <a:t>volume varrido resultante é um cilindro obtido por translação. </a:t>
            </a:r>
          </a:p>
          <a:p>
            <a:pPr algn="just">
              <a:lnSpc>
                <a:spcPct val="90000"/>
              </a:lnSpc>
            </a:pPr>
            <a:r>
              <a:rPr lang="pt-PT" dirty="0">
                <a:solidFill>
                  <a:srgbClr val="016340"/>
                </a:solidFill>
              </a:rPr>
              <a:t>Se o círculo considerado descrever uma trajetória circular, o volume varrido pelo círculo toma a forma de um </a:t>
            </a:r>
            <a:r>
              <a:rPr lang="pt-PT" dirty="0" smtClean="0">
                <a:solidFill>
                  <a:srgbClr val="016340"/>
                </a:solidFill>
              </a:rPr>
              <a:t>toro, </a:t>
            </a:r>
            <a:r>
              <a:rPr lang="pt-PT" dirty="0">
                <a:solidFill>
                  <a:srgbClr val="016340"/>
                </a:solidFill>
              </a:rPr>
              <a:t>obtido por um varrimento por rotação.</a:t>
            </a:r>
          </a:p>
        </p:txBody>
      </p:sp>
    </p:spTree>
    <p:extLst>
      <p:ext uri="{BB962C8B-B14F-4D97-AF65-F5344CB8AC3E}">
        <p14:creationId xmlns:p14="http://schemas.microsoft.com/office/powerpoint/2010/main" val="12334203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75CE2F31-81D8-4A11-9750-0CA1D93CE9BE}"/>
              </a:ext>
            </a:extLst>
          </p:cNvPr>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Deslocamento de elementos gráficos -</a:t>
            </a:r>
            <a:endParaRPr lang="pt-PT" sz="2200" noProof="0" dirty="0">
              <a:solidFill>
                <a:srgbClr val="016340"/>
              </a:solidFill>
            </a:endParaRPr>
          </a:p>
        </p:txBody>
      </p:sp>
      <p:sp>
        <p:nvSpPr>
          <p:cNvPr id="3075" name="Espace réservé du contenu 2"/>
          <p:cNvSpPr>
            <a:spLocks noGrp="1"/>
          </p:cNvSpPr>
          <p:nvPr>
            <p:ph idx="1"/>
          </p:nvPr>
        </p:nvSpPr>
        <p:spPr>
          <a:xfrm>
            <a:off x="2195736" y="1600200"/>
            <a:ext cx="6858000" cy="4525963"/>
          </a:xfrm>
        </p:spPr>
        <p:txBody>
          <a:bodyPr/>
          <a:lstStyle/>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gn="ctr">
              <a:lnSpc>
                <a:spcPct val="90000"/>
              </a:lnSpc>
              <a:buNone/>
            </a:pPr>
            <a:endParaRPr lang="pt-PT" sz="2400" b="1" dirty="0">
              <a:solidFill>
                <a:srgbClr val="016340"/>
              </a:solidFill>
            </a:endParaRPr>
          </a:p>
          <a:p>
            <a:pPr marL="0" indent="0">
              <a:lnSpc>
                <a:spcPct val="90000"/>
              </a:lnSpc>
              <a:buNone/>
            </a:pPr>
            <a:r>
              <a:rPr lang="pt-PT" sz="2400" b="1" dirty="0">
                <a:solidFill>
                  <a:srgbClr val="016340"/>
                </a:solidFill>
              </a:rPr>
              <a:t>		</a:t>
            </a:r>
          </a:p>
          <a:p>
            <a:pPr marL="0" indent="0">
              <a:lnSpc>
                <a:spcPct val="90000"/>
              </a:lnSpc>
              <a:buNone/>
            </a:pPr>
            <a:r>
              <a:rPr lang="pt-PT" sz="2400" b="1" dirty="0">
                <a:solidFill>
                  <a:srgbClr val="016340"/>
                </a:solidFill>
              </a:rPr>
              <a:t>            (a)</a:t>
            </a:r>
          </a:p>
          <a:p>
            <a:pPr marL="0" indent="0" algn="ctr">
              <a:lnSpc>
                <a:spcPct val="90000"/>
              </a:lnSpc>
              <a:buNone/>
            </a:pPr>
            <a:r>
              <a:rPr lang="pt-PT" sz="2400" b="1" dirty="0">
                <a:solidFill>
                  <a:srgbClr val="016340"/>
                </a:solidFill>
              </a:rPr>
              <a:t>		(b)</a:t>
            </a:r>
          </a:p>
          <a:p>
            <a:pPr marL="0" indent="0" algn="ctr">
              <a:lnSpc>
                <a:spcPct val="90000"/>
              </a:lnSpc>
              <a:buNone/>
            </a:pPr>
            <a:r>
              <a:rPr lang="pt-PT" sz="2400" b="1" dirty="0">
                <a:solidFill>
                  <a:srgbClr val="016340"/>
                </a:solidFill>
              </a:rPr>
              <a:t>Figura </a:t>
            </a:r>
            <a:r>
              <a:rPr lang="pt-PT" sz="2400" b="1" dirty="0" smtClean="0">
                <a:solidFill>
                  <a:srgbClr val="016340"/>
                </a:solidFill>
              </a:rPr>
              <a:t>26.</a:t>
            </a:r>
            <a:r>
              <a:rPr lang="pt-PT" sz="2400" dirty="0" smtClean="0">
                <a:solidFill>
                  <a:srgbClr val="016340"/>
                </a:solidFill>
              </a:rPr>
              <a:t> </a:t>
            </a:r>
            <a:r>
              <a:rPr lang="pt-PT" sz="2400" dirty="0">
                <a:solidFill>
                  <a:srgbClr val="016340"/>
                </a:solidFill>
              </a:rPr>
              <a:t>Modelação com base no deslocamento: (a) Translacional e (b) Rotacional.</a:t>
            </a:r>
          </a:p>
        </p:txBody>
      </p:sp>
      <p:pic>
        <p:nvPicPr>
          <p:cNvPr id="6" name="Picture 5">
            <a:extLst>
              <a:ext uri="{FF2B5EF4-FFF2-40B4-BE49-F238E27FC236}">
                <a16:creationId xmlns:a16="http://schemas.microsoft.com/office/drawing/2014/main" id="{7835B9ED-B24F-4121-BDB7-2B37E2B5A2C1}"/>
              </a:ext>
            </a:extLst>
          </p:cNvPr>
          <p:cNvPicPr>
            <a:picLocks noChangeAspect="1"/>
          </p:cNvPicPr>
          <p:nvPr/>
        </p:nvPicPr>
        <p:blipFill>
          <a:blip r:embed="rId3"/>
          <a:stretch>
            <a:fillRect/>
          </a:stretch>
        </p:blipFill>
        <p:spPr>
          <a:xfrm>
            <a:off x="2009479" y="1700808"/>
            <a:ext cx="2562521" cy="2609635"/>
          </a:xfrm>
          <a:prstGeom prst="rect">
            <a:avLst/>
          </a:prstGeom>
        </p:spPr>
      </p:pic>
      <p:pic>
        <p:nvPicPr>
          <p:cNvPr id="7" name="Picture 6">
            <a:extLst>
              <a:ext uri="{FF2B5EF4-FFF2-40B4-BE49-F238E27FC236}">
                <a16:creationId xmlns:a16="http://schemas.microsoft.com/office/drawing/2014/main" id="{129F5732-22AE-4170-BF6C-B836A4BE73E0}"/>
              </a:ext>
            </a:extLst>
          </p:cNvPr>
          <p:cNvPicPr>
            <a:picLocks noChangeAspect="1"/>
          </p:cNvPicPr>
          <p:nvPr/>
        </p:nvPicPr>
        <p:blipFill>
          <a:blip r:embed="rId4"/>
          <a:stretch>
            <a:fillRect/>
          </a:stretch>
        </p:blipFill>
        <p:spPr>
          <a:xfrm>
            <a:off x="4751303" y="2115509"/>
            <a:ext cx="3935497" cy="2609635"/>
          </a:xfrm>
          <a:prstGeom prst="rect">
            <a:avLst/>
          </a:prstGeom>
        </p:spPr>
      </p:pic>
    </p:spTree>
    <p:extLst>
      <p:ext uri="{BB962C8B-B14F-4D97-AF65-F5344CB8AC3E}">
        <p14:creationId xmlns:p14="http://schemas.microsoft.com/office/powerpoint/2010/main" val="20148623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75CE2F31-81D8-4A11-9750-0CA1D93CE9BE}"/>
              </a:ext>
            </a:extLst>
          </p:cNvPr>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Deslocamento de elementos gráficos -</a:t>
            </a:r>
            <a:endParaRPr lang="pt-PT" sz="2200" noProof="0" dirty="0">
              <a:solidFill>
                <a:srgbClr val="016340"/>
              </a:solidFill>
            </a:endParaRPr>
          </a:p>
        </p:txBody>
      </p:sp>
      <p:pic>
        <p:nvPicPr>
          <p:cNvPr id="8" name="Content Placeholder 5"/>
          <p:cNvPicPr>
            <a:picLocks noGrp="1" noChangeAspect="1"/>
          </p:cNvPicPr>
          <p:nvPr>
            <p:ph idx="1"/>
          </p:nvPr>
        </p:nvPicPr>
        <p:blipFill>
          <a:blip r:embed="rId3"/>
          <a:stretch>
            <a:fillRect/>
          </a:stretch>
        </p:blipFill>
        <p:spPr>
          <a:xfrm>
            <a:off x="3110136" y="1657469"/>
            <a:ext cx="4752528" cy="3558744"/>
          </a:xfrm>
          <a:prstGeom prst="rect">
            <a:avLst/>
          </a:prstGeom>
        </p:spPr>
      </p:pic>
      <p:sp>
        <p:nvSpPr>
          <p:cNvPr id="9" name="Rectangle 8">
            <a:extLst>
              <a:ext uri="{FF2B5EF4-FFF2-40B4-BE49-F238E27FC236}">
                <a16:creationId xmlns:a16="http://schemas.microsoft.com/office/drawing/2014/main" id="{89FC2FC7-F1EB-4679-B425-5205FAF882E3}"/>
              </a:ext>
            </a:extLst>
          </p:cNvPr>
          <p:cNvSpPr/>
          <p:nvPr/>
        </p:nvSpPr>
        <p:spPr>
          <a:xfrm>
            <a:off x="2195736" y="5180999"/>
            <a:ext cx="6768752" cy="1200329"/>
          </a:xfrm>
          <a:prstGeom prst="rect">
            <a:avLst/>
          </a:prstGeom>
        </p:spPr>
        <p:txBody>
          <a:bodyPr wrap="square">
            <a:spAutoFit/>
          </a:bodyPr>
          <a:lstStyle/>
          <a:p>
            <a:pPr algn="just"/>
            <a:r>
              <a:rPr lang="pt-PT" sz="2400" b="1" dirty="0">
                <a:solidFill>
                  <a:srgbClr val="016340"/>
                </a:solidFill>
              </a:rPr>
              <a:t>Figura </a:t>
            </a:r>
            <a:r>
              <a:rPr lang="pt-PT" sz="2400" b="1" dirty="0" smtClean="0">
                <a:solidFill>
                  <a:srgbClr val="016340"/>
                </a:solidFill>
              </a:rPr>
              <a:t>27.</a:t>
            </a:r>
            <a:r>
              <a:rPr lang="pt-PT" sz="2400" dirty="0" smtClean="0">
                <a:solidFill>
                  <a:srgbClr val="016340"/>
                </a:solidFill>
              </a:rPr>
              <a:t> </a:t>
            </a:r>
            <a:r>
              <a:rPr lang="pt-PT" sz="2400" dirty="0" smtClean="0">
                <a:solidFill>
                  <a:srgbClr val="016340"/>
                </a:solidFill>
              </a:rPr>
              <a:t>A partir de dois perfis (à </a:t>
            </a:r>
            <a:r>
              <a:rPr lang="pt-PT" sz="2400" dirty="0">
                <a:solidFill>
                  <a:srgbClr val="016340"/>
                </a:solidFill>
              </a:rPr>
              <a:t>esquerda</a:t>
            </a:r>
            <a:r>
              <a:rPr lang="pt-PT" sz="2400" dirty="0" smtClean="0">
                <a:solidFill>
                  <a:srgbClr val="016340"/>
                </a:solidFill>
              </a:rPr>
              <a:t>), modelam-se novos objetos por extrusão (ao centro)</a:t>
            </a:r>
            <a:r>
              <a:rPr lang="pt-PT" sz="2400" dirty="0">
                <a:solidFill>
                  <a:srgbClr val="016340"/>
                </a:solidFill>
              </a:rPr>
              <a:t> </a:t>
            </a:r>
            <a:r>
              <a:rPr lang="pt-PT" sz="2400" dirty="0" smtClean="0">
                <a:solidFill>
                  <a:srgbClr val="016340"/>
                </a:solidFill>
              </a:rPr>
              <a:t>e por rotação (à </a:t>
            </a:r>
            <a:r>
              <a:rPr lang="pt-PT" sz="2400" dirty="0">
                <a:solidFill>
                  <a:srgbClr val="016340"/>
                </a:solidFill>
              </a:rPr>
              <a:t>direita).</a:t>
            </a:r>
            <a:endParaRPr lang="en-GB" sz="2400" dirty="0">
              <a:solidFill>
                <a:srgbClr val="016340"/>
              </a:solidFill>
            </a:endParaRPr>
          </a:p>
        </p:txBody>
      </p:sp>
    </p:spTree>
    <p:extLst>
      <p:ext uri="{BB962C8B-B14F-4D97-AF65-F5344CB8AC3E}">
        <p14:creationId xmlns:p14="http://schemas.microsoft.com/office/powerpoint/2010/main" val="30994731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Os modificadores alteram a estrutura geométrica do </a:t>
            </a:r>
            <a:r>
              <a:rPr lang="pt-PT" dirty="0" smtClean="0">
                <a:solidFill>
                  <a:srgbClr val="016340"/>
                </a:solidFill>
              </a:rPr>
              <a:t>objeto </a:t>
            </a:r>
            <a:r>
              <a:rPr lang="pt-PT" dirty="0">
                <a:solidFill>
                  <a:srgbClr val="016340"/>
                </a:solidFill>
              </a:rPr>
              <a:t>criado, podendo assim, gerar novos ou aperfeiçoar os existentes.</a:t>
            </a:r>
          </a:p>
          <a:p>
            <a:pPr algn="just">
              <a:lnSpc>
                <a:spcPct val="90000"/>
              </a:lnSpc>
            </a:pPr>
            <a:r>
              <a:rPr lang="pt-PT" dirty="0">
                <a:solidFill>
                  <a:srgbClr val="016340"/>
                </a:solidFill>
              </a:rPr>
              <a:t>Todos os sistemas de modelação utilizam este recurso para optimizar o processo de modelação.</a:t>
            </a:r>
          </a:p>
          <a:p>
            <a:pPr algn="just">
              <a:lnSpc>
                <a:spcPct val="90000"/>
              </a:lnSpc>
            </a:pPr>
            <a:r>
              <a:rPr lang="pt-PT" dirty="0">
                <a:solidFill>
                  <a:srgbClr val="016340"/>
                </a:solidFill>
              </a:rPr>
              <a:t>Estes modificadores são na realidade algoritmos pré-definidos.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É possível aplicar ao </a:t>
            </a:r>
            <a:r>
              <a:rPr lang="pt-PT" dirty="0" smtClean="0">
                <a:solidFill>
                  <a:srgbClr val="016340"/>
                </a:solidFill>
              </a:rPr>
              <a:t>objeto</a:t>
            </a:r>
            <a:r>
              <a:rPr lang="pt-PT" dirty="0">
                <a:solidFill>
                  <a:srgbClr val="016340"/>
                </a:solidFill>
              </a:rPr>
              <a:t>, ou a partes do </a:t>
            </a:r>
            <a:r>
              <a:rPr lang="pt-PT" dirty="0" smtClean="0">
                <a:solidFill>
                  <a:srgbClr val="016340"/>
                </a:solidFill>
              </a:rPr>
              <a:t>objeto</a:t>
            </a:r>
            <a:r>
              <a:rPr lang="pt-PT" dirty="0">
                <a:solidFill>
                  <a:srgbClr val="016340"/>
                </a:solidFill>
              </a:rPr>
              <a:t>, um número ilimitado de modificadores.</a:t>
            </a:r>
          </a:p>
          <a:p>
            <a:pPr algn="just">
              <a:lnSpc>
                <a:spcPct val="90000"/>
              </a:lnSpc>
            </a:pPr>
            <a:r>
              <a:rPr lang="pt-PT" dirty="0">
                <a:solidFill>
                  <a:srgbClr val="016340"/>
                </a:solidFill>
              </a:rPr>
              <a:t>Os modificadores podem ser removidos e todas as alterações que provocaram desaparecem.</a:t>
            </a:r>
          </a:p>
          <a:p>
            <a:pPr algn="just">
              <a:lnSpc>
                <a:spcPct val="90000"/>
              </a:lnSpc>
            </a:pPr>
            <a:r>
              <a:rPr lang="pt-PT" dirty="0">
                <a:solidFill>
                  <a:srgbClr val="016340"/>
                </a:solidFill>
              </a:rPr>
              <a:t>A sequência em que os modificadores é aplicada é importante.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pic>
        <p:nvPicPr>
          <p:cNvPr id="3" name="Picture 2"/>
          <p:cNvPicPr>
            <a:picLocks noChangeAspect="1"/>
          </p:cNvPicPr>
          <p:nvPr/>
        </p:nvPicPr>
        <p:blipFill>
          <a:blip r:embed="rId3"/>
          <a:stretch>
            <a:fillRect/>
          </a:stretch>
        </p:blipFill>
        <p:spPr>
          <a:xfrm>
            <a:off x="1961950" y="1493496"/>
            <a:ext cx="3639257" cy="2160240"/>
          </a:xfrm>
          <a:prstGeom prst="rect">
            <a:avLst/>
          </a:prstGeom>
        </p:spPr>
      </p:pic>
      <p:pic>
        <p:nvPicPr>
          <p:cNvPr id="4" name="Picture 3">
            <a:extLst>
              <a:ext uri="{FF2B5EF4-FFF2-40B4-BE49-F238E27FC236}">
                <a16:creationId xmlns:a16="http://schemas.microsoft.com/office/drawing/2014/main" id="{59FDB234-2761-4407-A815-57292D1D5ACB}"/>
              </a:ext>
            </a:extLst>
          </p:cNvPr>
          <p:cNvPicPr>
            <a:picLocks noChangeAspect="1"/>
          </p:cNvPicPr>
          <p:nvPr/>
        </p:nvPicPr>
        <p:blipFill>
          <a:blip r:embed="rId4"/>
          <a:stretch>
            <a:fillRect/>
          </a:stretch>
        </p:blipFill>
        <p:spPr>
          <a:xfrm>
            <a:off x="5101143" y="3694909"/>
            <a:ext cx="3694242" cy="2088232"/>
          </a:xfrm>
          <a:prstGeom prst="rect">
            <a:avLst/>
          </a:prstGeom>
        </p:spPr>
      </p:pic>
      <p:sp>
        <p:nvSpPr>
          <p:cNvPr id="5" name="Rectangle 4">
            <a:extLst>
              <a:ext uri="{FF2B5EF4-FFF2-40B4-BE49-F238E27FC236}">
                <a16:creationId xmlns:a16="http://schemas.microsoft.com/office/drawing/2014/main" id="{05B7C880-300A-4EE3-803A-3E5FA7BECEB7}"/>
              </a:ext>
            </a:extLst>
          </p:cNvPr>
          <p:cNvSpPr/>
          <p:nvPr/>
        </p:nvSpPr>
        <p:spPr>
          <a:xfrm>
            <a:off x="2195736" y="5757643"/>
            <a:ext cx="6768752" cy="830997"/>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28.</a:t>
            </a:r>
            <a:r>
              <a:rPr lang="pt-PT" sz="2400" dirty="0" smtClean="0">
                <a:solidFill>
                  <a:srgbClr val="016340"/>
                </a:solidFill>
              </a:rPr>
              <a:t> </a:t>
            </a:r>
            <a:r>
              <a:rPr lang="pt-PT" sz="2400" dirty="0">
                <a:solidFill>
                  <a:srgbClr val="016340"/>
                </a:solidFill>
              </a:rPr>
              <a:t>Troca da ordem de aplicação dos modificadores (</a:t>
            </a:r>
            <a:r>
              <a:rPr lang="pt-PT" sz="2400" dirty="0" err="1">
                <a:solidFill>
                  <a:srgbClr val="016340"/>
                </a:solidFill>
              </a:rPr>
              <a:t>subdivision</a:t>
            </a:r>
            <a:r>
              <a:rPr lang="pt-PT" sz="2400" dirty="0">
                <a:solidFill>
                  <a:srgbClr val="016340"/>
                </a:solidFill>
              </a:rPr>
              <a:t> </a:t>
            </a:r>
            <a:r>
              <a:rPr lang="pt-PT" sz="2400" dirty="0" err="1">
                <a:solidFill>
                  <a:srgbClr val="016340"/>
                </a:solidFill>
              </a:rPr>
              <a:t>surface</a:t>
            </a:r>
            <a:r>
              <a:rPr lang="pt-PT" sz="2400" dirty="0">
                <a:solidFill>
                  <a:srgbClr val="016340"/>
                </a:solidFill>
              </a:rPr>
              <a:t> e </a:t>
            </a:r>
            <a:r>
              <a:rPr lang="pt-PT" sz="2400" dirty="0" err="1">
                <a:solidFill>
                  <a:srgbClr val="016340"/>
                </a:solidFill>
              </a:rPr>
              <a:t>Bevel</a:t>
            </a:r>
            <a:r>
              <a:rPr lang="pt-PT" sz="2400" dirty="0">
                <a:solidFill>
                  <a:srgbClr val="016340"/>
                </a:solidFill>
              </a:rPr>
              <a:t>).</a:t>
            </a:r>
            <a:endParaRPr lang="en-GB" sz="2400" dirty="0"/>
          </a:p>
        </p:txBody>
      </p:sp>
    </p:spTree>
    <p:extLst>
      <p:ext uri="{BB962C8B-B14F-4D97-AF65-F5344CB8AC3E}">
        <p14:creationId xmlns:p14="http://schemas.microsoft.com/office/powerpoint/2010/main" val="20058226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Apesar de poderem existir mais, os seguintes modificadores são dos mais usados na área da CG:</a:t>
            </a:r>
          </a:p>
          <a:p>
            <a:pPr lvl="1" algn="just">
              <a:lnSpc>
                <a:spcPct val="90000"/>
              </a:lnSpc>
            </a:pPr>
            <a:r>
              <a:rPr lang="pt-PT" dirty="0" err="1">
                <a:solidFill>
                  <a:srgbClr val="016340"/>
                </a:solidFill>
              </a:rPr>
              <a:t>Subdivision</a:t>
            </a:r>
            <a:r>
              <a:rPr lang="pt-PT" dirty="0">
                <a:solidFill>
                  <a:srgbClr val="016340"/>
                </a:solidFill>
              </a:rPr>
              <a:t> </a:t>
            </a:r>
            <a:r>
              <a:rPr lang="pt-PT" dirty="0" err="1">
                <a:solidFill>
                  <a:srgbClr val="016340"/>
                </a:solidFill>
              </a:rPr>
              <a:t>surface</a:t>
            </a:r>
            <a:r>
              <a:rPr lang="pt-PT" dirty="0">
                <a:solidFill>
                  <a:srgbClr val="016340"/>
                </a:solidFill>
              </a:rPr>
              <a:t>;</a:t>
            </a:r>
          </a:p>
          <a:p>
            <a:pPr lvl="1" algn="just">
              <a:lnSpc>
                <a:spcPct val="90000"/>
              </a:lnSpc>
            </a:pPr>
            <a:r>
              <a:rPr lang="pt-PT" dirty="0" err="1">
                <a:solidFill>
                  <a:srgbClr val="016340"/>
                </a:solidFill>
              </a:rPr>
              <a:t>Mirror</a:t>
            </a:r>
            <a:r>
              <a:rPr lang="pt-PT" dirty="0">
                <a:solidFill>
                  <a:srgbClr val="016340"/>
                </a:solidFill>
              </a:rPr>
              <a:t>;</a:t>
            </a:r>
          </a:p>
          <a:p>
            <a:pPr lvl="1" algn="just">
              <a:lnSpc>
                <a:spcPct val="90000"/>
              </a:lnSpc>
            </a:pPr>
            <a:r>
              <a:rPr lang="pt-PT" dirty="0" err="1">
                <a:solidFill>
                  <a:srgbClr val="016340"/>
                </a:solidFill>
              </a:rPr>
              <a:t>Array</a:t>
            </a:r>
            <a:r>
              <a:rPr lang="pt-PT" dirty="0">
                <a:solidFill>
                  <a:srgbClr val="016340"/>
                </a:solidFill>
              </a:rPr>
              <a:t>;</a:t>
            </a:r>
          </a:p>
          <a:p>
            <a:pPr lvl="1" algn="just">
              <a:lnSpc>
                <a:spcPct val="90000"/>
              </a:lnSpc>
            </a:pPr>
            <a:r>
              <a:rPr lang="pt-PT" dirty="0">
                <a:solidFill>
                  <a:srgbClr val="016340"/>
                </a:solidFill>
              </a:rPr>
              <a:t>Curve;</a:t>
            </a:r>
          </a:p>
          <a:p>
            <a:pPr lvl="1" algn="just">
              <a:lnSpc>
                <a:spcPct val="90000"/>
              </a:lnSpc>
            </a:pPr>
            <a:r>
              <a:rPr lang="pt-PT" dirty="0" err="1">
                <a:solidFill>
                  <a:srgbClr val="016340"/>
                </a:solidFill>
              </a:rPr>
              <a:t>Boolean</a:t>
            </a:r>
            <a:r>
              <a:rPr lang="pt-PT" dirty="0">
                <a:solidFill>
                  <a:srgbClr val="016340"/>
                </a:solidFill>
              </a:rPr>
              <a:t>;</a:t>
            </a:r>
          </a:p>
          <a:p>
            <a:pPr lvl="1" algn="just">
              <a:lnSpc>
                <a:spcPct val="90000"/>
              </a:lnSpc>
            </a:pPr>
            <a:r>
              <a:rPr lang="pt-PT" dirty="0" err="1">
                <a:solidFill>
                  <a:srgbClr val="016340"/>
                </a:solidFill>
              </a:rPr>
              <a:t>Screw</a:t>
            </a:r>
            <a:r>
              <a:rPr lang="pt-PT" dirty="0">
                <a:solidFill>
                  <a:srgbClr val="016340"/>
                </a:solidFill>
              </a:rPr>
              <a:t>;</a:t>
            </a:r>
          </a:p>
          <a:p>
            <a:pPr lvl="1" algn="just">
              <a:lnSpc>
                <a:spcPct val="90000"/>
              </a:lnSpc>
            </a:pPr>
            <a:r>
              <a:rPr lang="pt-PT" dirty="0" err="1">
                <a:solidFill>
                  <a:srgbClr val="016340"/>
                </a:solidFill>
              </a:rPr>
              <a:t>Lattice</a:t>
            </a:r>
            <a:r>
              <a:rPr lang="pt-PT" dirty="0">
                <a:solidFill>
                  <a:srgbClr val="016340"/>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marL="342900" lvl="1" indent="-342900" algn="just">
              <a:lnSpc>
                <a:spcPct val="90000"/>
              </a:lnSpc>
              <a:buFont typeface="Arial" charset="0"/>
              <a:buChar char="•"/>
              <a:defRPr/>
            </a:pPr>
            <a:r>
              <a:rPr lang="pt-PT" sz="3200" dirty="0">
                <a:solidFill>
                  <a:srgbClr val="016340"/>
                </a:solidFill>
              </a:rPr>
              <a:t>Para se poder criar um sistema de coordenadas é necessário usar o conceito fundamental de representar um qualquer vetor em termos de uma base de vetores básicos.</a:t>
            </a:r>
          </a:p>
          <a:p>
            <a:pPr marL="342900" lvl="1" indent="-342900" algn="just">
              <a:lnSpc>
                <a:spcPct val="90000"/>
              </a:lnSpc>
              <a:buFont typeface="Arial" charset="0"/>
              <a:buChar char="•"/>
              <a:defRPr/>
            </a:pPr>
            <a:r>
              <a:rPr lang="pt-PT" sz="3200" dirty="0">
                <a:solidFill>
                  <a:srgbClr val="016340"/>
                </a:solidFill>
              </a:rPr>
              <a:t>Assim, é necessário usar as tais três entidades básicas referidas atrás, o escalar, o ponto e o vetor.</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O modificador </a:t>
            </a:r>
            <a:r>
              <a:rPr lang="pt-PT" i="1" dirty="0" err="1">
                <a:solidFill>
                  <a:srgbClr val="016340"/>
                </a:solidFill>
              </a:rPr>
              <a:t>Subdivision</a:t>
            </a:r>
            <a:r>
              <a:rPr lang="pt-PT" i="1" dirty="0">
                <a:solidFill>
                  <a:srgbClr val="016340"/>
                </a:solidFill>
              </a:rPr>
              <a:t> Surface</a:t>
            </a:r>
            <a:r>
              <a:rPr lang="pt-PT" dirty="0">
                <a:solidFill>
                  <a:srgbClr val="016340"/>
                </a:solidFill>
              </a:rPr>
              <a:t> baseia-se nas regras de subdivisão que suavizam a geometria do </a:t>
            </a:r>
            <a:r>
              <a:rPr lang="pt-PT" dirty="0" smtClean="0">
                <a:solidFill>
                  <a:srgbClr val="016340"/>
                </a:solidFill>
              </a:rPr>
              <a:t>objeto</a:t>
            </a:r>
            <a:r>
              <a:rPr lang="pt-PT" dirty="0">
                <a:solidFill>
                  <a:srgbClr val="016340"/>
                </a:solidFill>
              </a:rPr>
              <a:t>, adicionando faces, arestas e vértices.</a:t>
            </a:r>
          </a:p>
          <a:p>
            <a:pPr lvl="1" algn="just">
              <a:lnSpc>
                <a:spcPct val="90000"/>
              </a:lnSpc>
            </a:pPr>
            <a:r>
              <a:rPr lang="pt-PT" dirty="0">
                <a:solidFill>
                  <a:srgbClr val="016340"/>
                </a:solidFill>
              </a:rPr>
              <a:t>Quanto maior o número de faces adicionadas por este modificador, maior o efeito de suavização;</a:t>
            </a:r>
          </a:p>
          <a:p>
            <a:pPr lvl="1" algn="just">
              <a:lnSpc>
                <a:spcPct val="90000"/>
              </a:lnSpc>
            </a:pPr>
            <a:r>
              <a:rPr lang="pt-PT" dirty="0">
                <a:solidFill>
                  <a:srgbClr val="016340"/>
                </a:solidFill>
              </a:rPr>
              <a:t>Deve ser usado com precaução para objetos que serão </a:t>
            </a:r>
            <a:r>
              <a:rPr lang="pt-PT" dirty="0" err="1">
                <a:solidFill>
                  <a:srgbClr val="016340"/>
                </a:solidFill>
              </a:rPr>
              <a:t>renderizados</a:t>
            </a:r>
            <a:r>
              <a:rPr lang="pt-PT" dirty="0">
                <a:solidFill>
                  <a:srgbClr val="016340"/>
                </a:solidFill>
              </a:rPr>
              <a:t> em tempo real.</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5" name="Rectangle 4">
            <a:extLst>
              <a:ext uri="{FF2B5EF4-FFF2-40B4-BE49-F238E27FC236}">
                <a16:creationId xmlns:a16="http://schemas.microsoft.com/office/drawing/2014/main" id="{05B7C880-300A-4EE3-803A-3E5FA7BECEB7}"/>
              </a:ext>
            </a:extLst>
          </p:cNvPr>
          <p:cNvSpPr/>
          <p:nvPr/>
        </p:nvSpPr>
        <p:spPr>
          <a:xfrm>
            <a:off x="2195736" y="5757643"/>
            <a:ext cx="6768752" cy="830997"/>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29.</a:t>
            </a:r>
            <a:r>
              <a:rPr lang="pt-PT" sz="2400" dirty="0" smtClean="0">
                <a:solidFill>
                  <a:srgbClr val="016340"/>
                </a:solidFill>
              </a:rPr>
              <a:t> </a:t>
            </a:r>
            <a:r>
              <a:rPr lang="pt-PT" sz="2400" dirty="0">
                <a:solidFill>
                  <a:srgbClr val="016340"/>
                </a:solidFill>
              </a:rPr>
              <a:t>Modelação baseada nos modificadores.</a:t>
            </a:r>
            <a:endParaRPr lang="en-GB" sz="2400" dirty="0"/>
          </a:p>
        </p:txBody>
      </p:sp>
      <p:pic>
        <p:nvPicPr>
          <p:cNvPr id="6" name="Picture 5">
            <a:extLst>
              <a:ext uri="{FF2B5EF4-FFF2-40B4-BE49-F238E27FC236}">
                <a16:creationId xmlns:a16="http://schemas.microsoft.com/office/drawing/2014/main" id="{C9C20519-03D0-421E-A6D5-B2DDE50C8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286" y="1725701"/>
            <a:ext cx="6620228" cy="3723878"/>
          </a:xfrm>
          <a:prstGeom prst="rect">
            <a:avLst/>
          </a:prstGeom>
        </p:spPr>
      </p:pic>
    </p:spTree>
    <p:extLst>
      <p:ext uri="{BB962C8B-B14F-4D97-AF65-F5344CB8AC3E}">
        <p14:creationId xmlns:p14="http://schemas.microsoft.com/office/powerpoint/2010/main" val="3282706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Técnicas de modelação</a:t>
            </a:r>
            <a:br>
              <a:rPr lang="pt-PT" noProof="0" dirty="0">
                <a:solidFill>
                  <a:srgbClr val="016340"/>
                </a:solidFill>
              </a:rPr>
            </a:br>
            <a:r>
              <a:rPr lang="pt-PT" sz="2200" dirty="0">
                <a:solidFill>
                  <a:srgbClr val="016340"/>
                </a:solidFill>
              </a:rPr>
              <a:t>                              - </a:t>
            </a:r>
            <a:r>
              <a:rPr lang="pt-PT" sz="2200" dirty="0" err="1">
                <a:solidFill>
                  <a:srgbClr val="016340"/>
                </a:solidFill>
              </a:rPr>
              <a:t>Modificadores</a:t>
            </a:r>
            <a:r>
              <a:rPr lang="pt-PT" sz="2200" dirty="0">
                <a:solidFill>
                  <a:srgbClr val="016340"/>
                </a:solidFill>
              </a:rPr>
              <a:t> -</a:t>
            </a:r>
            <a:endParaRPr lang="pt-PT" sz="2200" noProof="0" dirty="0">
              <a:solidFill>
                <a:srgbClr val="016340"/>
              </a:solidFill>
            </a:endParaRPr>
          </a:p>
        </p:txBody>
      </p:sp>
      <p:sp>
        <p:nvSpPr>
          <p:cNvPr id="5" name="Rectangle 4">
            <a:extLst>
              <a:ext uri="{FF2B5EF4-FFF2-40B4-BE49-F238E27FC236}">
                <a16:creationId xmlns:a16="http://schemas.microsoft.com/office/drawing/2014/main" id="{05B7C880-300A-4EE3-803A-3E5FA7BECEB7}"/>
              </a:ext>
            </a:extLst>
          </p:cNvPr>
          <p:cNvSpPr/>
          <p:nvPr/>
        </p:nvSpPr>
        <p:spPr>
          <a:xfrm>
            <a:off x="2195736" y="5757643"/>
            <a:ext cx="6768752" cy="830997"/>
          </a:xfrm>
          <a:prstGeom prst="rect">
            <a:avLst/>
          </a:prstGeom>
        </p:spPr>
        <p:txBody>
          <a:bodyPr wrap="square">
            <a:spAutoFit/>
          </a:bodyPr>
          <a:lstStyle/>
          <a:p>
            <a:pPr algn="ctr"/>
            <a:r>
              <a:rPr lang="pt-PT" sz="2400" b="1" dirty="0">
                <a:solidFill>
                  <a:srgbClr val="016340"/>
                </a:solidFill>
              </a:rPr>
              <a:t>Figura </a:t>
            </a:r>
            <a:r>
              <a:rPr lang="pt-PT" sz="2400" b="1" dirty="0" smtClean="0">
                <a:solidFill>
                  <a:srgbClr val="016340"/>
                </a:solidFill>
              </a:rPr>
              <a:t>30</a:t>
            </a:r>
            <a:r>
              <a:rPr lang="pt-PT" sz="2400" b="1" dirty="0" smtClean="0">
                <a:solidFill>
                  <a:srgbClr val="016340"/>
                </a:solidFill>
              </a:rPr>
              <a:t>.</a:t>
            </a:r>
            <a:r>
              <a:rPr lang="pt-PT" sz="2400" dirty="0" smtClean="0">
                <a:solidFill>
                  <a:srgbClr val="016340"/>
                </a:solidFill>
              </a:rPr>
              <a:t> </a:t>
            </a:r>
            <a:r>
              <a:rPr lang="pt-PT" sz="2400" dirty="0">
                <a:solidFill>
                  <a:srgbClr val="016340"/>
                </a:solidFill>
              </a:rPr>
              <a:t>Modelação baseada nos modificadores.</a:t>
            </a:r>
            <a:endParaRPr lang="en-GB" sz="2400" dirty="0"/>
          </a:p>
        </p:txBody>
      </p:sp>
      <p:pic>
        <p:nvPicPr>
          <p:cNvPr id="4" name="Picture 3">
            <a:extLst>
              <a:ext uri="{FF2B5EF4-FFF2-40B4-BE49-F238E27FC236}">
                <a16:creationId xmlns:a16="http://schemas.microsoft.com/office/drawing/2014/main" id="{703FE093-5C03-4BCB-96EE-B2BFB7AD4CF3}"/>
              </a:ext>
            </a:extLst>
          </p:cNvPr>
          <p:cNvPicPr>
            <a:picLocks noChangeAspect="1"/>
          </p:cNvPicPr>
          <p:nvPr/>
        </p:nvPicPr>
        <p:blipFill>
          <a:blip r:embed="rId3"/>
          <a:stretch>
            <a:fillRect/>
          </a:stretch>
        </p:blipFill>
        <p:spPr>
          <a:xfrm>
            <a:off x="3202794" y="1467706"/>
            <a:ext cx="4567212" cy="4239869"/>
          </a:xfrm>
          <a:prstGeom prst="rect">
            <a:avLst/>
          </a:prstGeom>
        </p:spPr>
      </p:pic>
    </p:spTree>
    <p:extLst>
      <p:ext uri="{BB962C8B-B14F-4D97-AF65-F5344CB8AC3E}">
        <p14:creationId xmlns:p14="http://schemas.microsoft.com/office/powerpoint/2010/main" val="385978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Assim, podemos representar qualquer vetor </a:t>
            </a:r>
            <a:r>
              <a:rPr lang="pt-PT" dirty="0" smtClean="0">
                <a:solidFill>
                  <a:srgbClr val="016340"/>
                </a:solidFill>
              </a:rPr>
              <a:t>3D de </a:t>
            </a:r>
            <a:r>
              <a:rPr lang="pt-PT" dirty="0">
                <a:solidFill>
                  <a:srgbClr val="016340"/>
                </a:solidFill>
              </a:rPr>
              <a:t>forma única, em termos de três vetores linearmente independentes (</a:t>
            </a:r>
            <a:r>
              <a:rPr lang="pt-PT" b="1" i="1" dirty="0">
                <a:solidFill>
                  <a:srgbClr val="016340"/>
                </a:solidFill>
              </a:rPr>
              <a:t>v</a:t>
            </a:r>
            <a:r>
              <a:rPr lang="pt-PT" b="1" i="1" baseline="-25000" dirty="0">
                <a:solidFill>
                  <a:srgbClr val="016340"/>
                </a:solidFill>
              </a:rPr>
              <a:t>1</a:t>
            </a:r>
            <a:r>
              <a:rPr lang="pt-PT" dirty="0">
                <a:solidFill>
                  <a:srgbClr val="016340"/>
                </a:solidFill>
              </a:rPr>
              <a:t>,</a:t>
            </a:r>
            <a:r>
              <a:rPr lang="pt-PT" b="1" i="1" dirty="0">
                <a:solidFill>
                  <a:srgbClr val="016340"/>
                </a:solidFill>
              </a:rPr>
              <a:t> v</a:t>
            </a:r>
            <a:r>
              <a:rPr lang="pt-PT" b="1" i="1" baseline="-25000" dirty="0">
                <a:solidFill>
                  <a:srgbClr val="016340"/>
                </a:solidFill>
              </a:rPr>
              <a:t>2</a:t>
            </a:r>
            <a:r>
              <a:rPr lang="pt-PT" dirty="0">
                <a:solidFill>
                  <a:srgbClr val="016340"/>
                </a:solidFill>
              </a:rPr>
              <a:t>,</a:t>
            </a:r>
            <a:r>
              <a:rPr lang="pt-PT" b="1" i="1" dirty="0">
                <a:solidFill>
                  <a:srgbClr val="016340"/>
                </a:solidFill>
              </a:rPr>
              <a:t> v</a:t>
            </a:r>
            <a:r>
              <a:rPr lang="pt-PT" b="1" i="1" baseline="-25000" dirty="0">
                <a:solidFill>
                  <a:srgbClr val="016340"/>
                </a:solidFill>
              </a:rPr>
              <a:t>3</a:t>
            </a:r>
            <a:r>
              <a:rPr lang="pt-PT" dirty="0">
                <a:solidFill>
                  <a:srgbClr val="016340"/>
                </a:solidFill>
              </a:rPr>
              <a:t>), como:</a:t>
            </a:r>
          </a:p>
          <a:p>
            <a:pPr algn="just">
              <a:lnSpc>
                <a:spcPct val="90000"/>
              </a:lnSpc>
              <a:defRPr/>
            </a:pPr>
            <a:endParaRPr lang="pt-PT" dirty="0">
              <a:solidFill>
                <a:srgbClr val="016340"/>
              </a:solidFill>
            </a:endParaRPr>
          </a:p>
          <a:p>
            <a:pPr algn="just">
              <a:lnSpc>
                <a:spcPct val="90000"/>
              </a:lnSpc>
              <a:defRPr/>
            </a:pPr>
            <a:r>
              <a:rPr lang="pt-PT" dirty="0" smtClean="0">
                <a:solidFill>
                  <a:srgbClr val="016340"/>
                </a:solidFill>
              </a:rPr>
              <a:t>Os </a:t>
            </a:r>
            <a:r>
              <a:rPr lang="pt-PT" dirty="0">
                <a:solidFill>
                  <a:srgbClr val="016340"/>
                </a:solidFill>
              </a:rPr>
              <a:t>escalares </a:t>
            </a:r>
            <a:r>
              <a:rPr lang="pt-PT" b="1" i="1" dirty="0">
                <a:solidFill>
                  <a:srgbClr val="016340"/>
                </a:solidFill>
                <a:sym typeface="Symbol" pitchFamily="18" charset="2"/>
              </a:rPr>
              <a:t></a:t>
            </a:r>
            <a:r>
              <a:rPr lang="pt-PT" b="1" i="1" baseline="-25000" dirty="0">
                <a:solidFill>
                  <a:srgbClr val="016340"/>
                </a:solidFill>
                <a:sym typeface="Symbol" pitchFamily="18" charset="2"/>
              </a:rPr>
              <a:t>1</a:t>
            </a:r>
            <a:r>
              <a:rPr lang="pt-PT" dirty="0">
                <a:solidFill>
                  <a:srgbClr val="016340"/>
                </a:solidFill>
              </a:rPr>
              <a:t>, </a:t>
            </a:r>
            <a:r>
              <a:rPr lang="pt-PT" b="1" i="1" dirty="0">
                <a:solidFill>
                  <a:srgbClr val="016340"/>
                </a:solidFill>
                <a:sym typeface="Symbol" pitchFamily="18" charset="2"/>
              </a:rPr>
              <a:t></a:t>
            </a:r>
            <a:r>
              <a:rPr lang="pt-PT" b="1" i="1" baseline="-25000" dirty="0">
                <a:solidFill>
                  <a:srgbClr val="016340"/>
                </a:solidFill>
                <a:sym typeface="Symbol" pitchFamily="18" charset="2"/>
              </a:rPr>
              <a:t>2</a:t>
            </a:r>
            <a:r>
              <a:rPr lang="pt-PT" dirty="0">
                <a:solidFill>
                  <a:srgbClr val="016340"/>
                </a:solidFill>
              </a:rPr>
              <a:t>, </a:t>
            </a:r>
            <a:r>
              <a:rPr lang="pt-PT" b="1" i="1" dirty="0">
                <a:solidFill>
                  <a:srgbClr val="016340"/>
                </a:solidFill>
                <a:sym typeface="Symbol" pitchFamily="18" charset="2"/>
              </a:rPr>
              <a:t></a:t>
            </a:r>
            <a:r>
              <a:rPr lang="pt-PT" b="1" i="1" baseline="-25000" dirty="0">
                <a:solidFill>
                  <a:srgbClr val="016340"/>
                </a:solidFill>
                <a:sym typeface="Symbol" pitchFamily="18" charset="2"/>
              </a:rPr>
              <a:t>3</a:t>
            </a:r>
            <a:r>
              <a:rPr lang="pt-PT" dirty="0">
                <a:solidFill>
                  <a:srgbClr val="016340"/>
                </a:solidFill>
              </a:rPr>
              <a:t> são os componentes de </a:t>
            </a:r>
            <a:r>
              <a:rPr lang="pt-PT" b="1" i="1" dirty="0">
                <a:solidFill>
                  <a:srgbClr val="016340"/>
                </a:solidFill>
              </a:rPr>
              <a:t>v</a:t>
            </a:r>
            <a:r>
              <a:rPr lang="pt-PT" dirty="0">
                <a:solidFill>
                  <a:srgbClr val="016340"/>
                </a:solidFill>
              </a:rPr>
              <a:t> em relação à base </a:t>
            </a:r>
            <a:r>
              <a:rPr lang="pt-PT" b="1" i="1" dirty="0">
                <a:solidFill>
                  <a:srgbClr val="016340"/>
                </a:solidFill>
              </a:rPr>
              <a:t>v</a:t>
            </a:r>
            <a:r>
              <a:rPr lang="pt-PT" b="1" i="1" baseline="-25000" dirty="0">
                <a:solidFill>
                  <a:srgbClr val="016340"/>
                </a:solidFill>
              </a:rPr>
              <a:t>1</a:t>
            </a:r>
            <a:r>
              <a:rPr lang="pt-PT" dirty="0">
                <a:solidFill>
                  <a:srgbClr val="016340"/>
                </a:solidFill>
              </a:rPr>
              <a:t>, </a:t>
            </a:r>
            <a:r>
              <a:rPr lang="pt-PT" b="1" i="1" dirty="0">
                <a:solidFill>
                  <a:srgbClr val="016340"/>
                </a:solidFill>
              </a:rPr>
              <a:t>v</a:t>
            </a:r>
            <a:r>
              <a:rPr lang="pt-PT" b="1" i="1" baseline="-25000" dirty="0">
                <a:solidFill>
                  <a:srgbClr val="016340"/>
                </a:solidFill>
              </a:rPr>
              <a:t>2</a:t>
            </a:r>
            <a:r>
              <a:rPr lang="pt-PT" dirty="0">
                <a:solidFill>
                  <a:srgbClr val="016340"/>
                </a:solidFill>
              </a:rPr>
              <a:t> e </a:t>
            </a:r>
            <a:r>
              <a:rPr lang="pt-PT" b="1" i="1" dirty="0">
                <a:solidFill>
                  <a:srgbClr val="016340"/>
                </a:solidFill>
              </a:rPr>
              <a:t>v</a:t>
            </a:r>
            <a:r>
              <a:rPr lang="pt-PT" b="1" i="1" baseline="-25000" dirty="0">
                <a:solidFill>
                  <a:srgbClr val="016340"/>
                </a:solidFill>
              </a:rPr>
              <a:t>3</a:t>
            </a:r>
            <a:r>
              <a:rPr lang="pt-PT" dirty="0">
                <a:solidFill>
                  <a:srgbClr val="016340"/>
                </a:solidFill>
              </a:rPr>
              <a:t>.</a:t>
            </a:r>
          </a:p>
        </p:txBody>
      </p:sp>
      <p:pic>
        <p:nvPicPr>
          <p:cNvPr id="6147" name="Picture 3"/>
          <p:cNvPicPr>
            <a:picLocks noChangeAspect="1" noChangeArrowheads="1"/>
          </p:cNvPicPr>
          <p:nvPr/>
        </p:nvPicPr>
        <p:blipFill>
          <a:blip r:embed="rId3" cstate="print"/>
          <a:srcRect/>
          <a:stretch>
            <a:fillRect/>
          </a:stretch>
        </p:blipFill>
        <p:spPr bwMode="auto">
          <a:xfrm>
            <a:off x="3658554" y="3861048"/>
            <a:ext cx="4225814" cy="50405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 que leva a representar o vetor </a:t>
            </a:r>
            <a:r>
              <a:rPr lang="pt-PT" b="1" i="1" dirty="0">
                <a:solidFill>
                  <a:srgbClr val="016340"/>
                </a:solidFill>
              </a:rPr>
              <a:t>v</a:t>
            </a:r>
            <a:r>
              <a:rPr lang="pt-PT" dirty="0">
                <a:solidFill>
                  <a:srgbClr val="016340"/>
                </a:solidFill>
              </a:rPr>
              <a:t> como:</a:t>
            </a: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r>
              <a:rPr lang="pt-PT" dirty="0">
                <a:solidFill>
                  <a:srgbClr val="016340"/>
                </a:solidFill>
              </a:rPr>
              <a:t>Pensamos habitualmente nos vetores base </a:t>
            </a:r>
            <a:r>
              <a:rPr lang="pt-PT" b="1" i="1" dirty="0">
                <a:solidFill>
                  <a:srgbClr val="016340"/>
                </a:solidFill>
              </a:rPr>
              <a:t>v</a:t>
            </a:r>
            <a:r>
              <a:rPr lang="pt-PT" b="1" i="1" baseline="-25000" dirty="0">
                <a:solidFill>
                  <a:srgbClr val="016340"/>
                </a:solidFill>
              </a:rPr>
              <a:t>1</a:t>
            </a:r>
            <a:r>
              <a:rPr lang="pt-PT" dirty="0">
                <a:solidFill>
                  <a:srgbClr val="016340"/>
                </a:solidFill>
              </a:rPr>
              <a:t>, </a:t>
            </a:r>
            <a:r>
              <a:rPr lang="pt-PT" b="1" i="1" dirty="0">
                <a:solidFill>
                  <a:srgbClr val="016340"/>
                </a:solidFill>
              </a:rPr>
              <a:t>v</a:t>
            </a:r>
            <a:r>
              <a:rPr lang="pt-PT" b="1" i="1" baseline="-25000" dirty="0">
                <a:solidFill>
                  <a:srgbClr val="016340"/>
                </a:solidFill>
              </a:rPr>
              <a:t>2</a:t>
            </a:r>
            <a:r>
              <a:rPr lang="pt-PT" dirty="0">
                <a:solidFill>
                  <a:srgbClr val="016340"/>
                </a:solidFill>
              </a:rPr>
              <a:t> e </a:t>
            </a:r>
            <a:r>
              <a:rPr lang="pt-PT" b="1" i="1" dirty="0">
                <a:solidFill>
                  <a:srgbClr val="016340"/>
                </a:solidFill>
              </a:rPr>
              <a:t>v</a:t>
            </a:r>
            <a:r>
              <a:rPr lang="pt-PT" b="1" i="1" baseline="-25000" dirty="0">
                <a:solidFill>
                  <a:srgbClr val="016340"/>
                </a:solidFill>
              </a:rPr>
              <a:t>3</a:t>
            </a:r>
            <a:r>
              <a:rPr lang="pt-PT" dirty="0">
                <a:solidFill>
                  <a:srgbClr val="016340"/>
                </a:solidFill>
              </a:rPr>
              <a:t> como formando um sistema de </a:t>
            </a:r>
            <a:r>
              <a:rPr lang="pt-PT" dirty="0" smtClean="0">
                <a:solidFill>
                  <a:srgbClr val="016340"/>
                </a:solidFill>
              </a:rPr>
              <a:t>coordenadas 3D.</a:t>
            </a:r>
            <a:endParaRPr lang="pt-PT" dirty="0">
              <a:solidFill>
                <a:srgbClr val="016340"/>
              </a:solidFill>
            </a:endParaRPr>
          </a:p>
        </p:txBody>
      </p:sp>
      <p:pic>
        <p:nvPicPr>
          <p:cNvPr id="7171" name="Picture 3"/>
          <p:cNvPicPr>
            <a:picLocks noChangeAspect="1" noChangeArrowheads="1"/>
          </p:cNvPicPr>
          <p:nvPr/>
        </p:nvPicPr>
        <p:blipFill>
          <a:blip r:embed="rId3" cstate="print"/>
          <a:srcRect/>
          <a:stretch>
            <a:fillRect/>
          </a:stretch>
        </p:blipFill>
        <p:spPr bwMode="auto">
          <a:xfrm>
            <a:off x="4408466" y="2176016"/>
            <a:ext cx="1425598" cy="175704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Mas a representação de um vetor </a:t>
            </a:r>
            <a:r>
              <a:rPr lang="pt-PT" dirty="0" smtClean="0">
                <a:solidFill>
                  <a:srgbClr val="016340"/>
                </a:solidFill>
              </a:rPr>
              <a:t>3D pode </a:t>
            </a:r>
            <a:r>
              <a:rPr lang="pt-PT" dirty="0">
                <a:solidFill>
                  <a:srgbClr val="016340"/>
                </a:solidFill>
              </a:rPr>
              <a:t>levar a uma confusão na representação de um </a:t>
            </a:r>
            <a:r>
              <a:rPr lang="pt-PT" dirty="0" smtClean="0">
                <a:solidFill>
                  <a:srgbClr val="016340"/>
                </a:solidFill>
              </a:rPr>
              <a:t>ponto 3D,  </a:t>
            </a:r>
            <a:r>
              <a:rPr lang="pt-PT" dirty="0">
                <a:solidFill>
                  <a:srgbClr val="016340"/>
                </a:solidFill>
              </a:rPr>
              <a:t>pois iria coincidir com a representação de um vetor.</a:t>
            </a:r>
          </a:p>
          <a:p>
            <a:pPr lvl="1" algn="just">
              <a:lnSpc>
                <a:spcPct val="90000"/>
              </a:lnSpc>
              <a:defRPr/>
            </a:pPr>
            <a:r>
              <a:rPr lang="pt-PT" dirty="0">
                <a:solidFill>
                  <a:srgbClr val="016340"/>
                </a:solidFill>
              </a:rPr>
              <a:t>O que é que representa cada uma destas matrizes se não estivesse assinalada?</a:t>
            </a:r>
          </a:p>
        </p:txBody>
      </p:sp>
      <p:pic>
        <p:nvPicPr>
          <p:cNvPr id="5" name="Picture 6"/>
          <p:cNvPicPr>
            <a:picLocks noChangeAspect="1" noChangeArrowheads="1"/>
          </p:cNvPicPr>
          <p:nvPr/>
        </p:nvPicPr>
        <p:blipFill>
          <a:blip r:embed="rId3" cstate="print"/>
          <a:srcRect/>
          <a:stretch>
            <a:fillRect/>
          </a:stretch>
        </p:blipFill>
        <p:spPr bwMode="auto">
          <a:xfrm>
            <a:off x="4860032" y="4790613"/>
            <a:ext cx="3744416" cy="10146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Tendo, no entanto, em conta que o espaço tem uma origem (</a:t>
            </a:r>
            <a:r>
              <a:rPr lang="pt-PT" i="1" dirty="0">
                <a:solidFill>
                  <a:srgbClr val="016340"/>
                </a:solidFill>
              </a:rPr>
              <a:t>P0</a:t>
            </a:r>
            <a:r>
              <a:rPr lang="pt-PT" dirty="0">
                <a:solidFill>
                  <a:srgbClr val="016340"/>
                </a:solidFill>
              </a:rPr>
              <a:t>), um vetor </a:t>
            </a:r>
            <a:r>
              <a:rPr lang="pt-PT" dirty="0" smtClean="0">
                <a:solidFill>
                  <a:srgbClr val="016340"/>
                </a:solidFill>
              </a:rPr>
              <a:t>3D pode </a:t>
            </a:r>
            <a:r>
              <a:rPr lang="pt-PT" dirty="0">
                <a:solidFill>
                  <a:srgbClr val="016340"/>
                </a:solidFill>
              </a:rPr>
              <a:t>manter a mesma representação:</a:t>
            </a:r>
          </a:p>
          <a:p>
            <a:pPr algn="just">
              <a:lnSpc>
                <a:spcPct val="90000"/>
              </a:lnSpc>
              <a:defRPr/>
            </a:pPr>
            <a:endParaRPr lang="pt-PT" dirty="0">
              <a:solidFill>
                <a:srgbClr val="016340"/>
              </a:solidFill>
            </a:endParaRPr>
          </a:p>
          <a:p>
            <a:pPr marL="400050" lvl="1" indent="0" algn="just">
              <a:lnSpc>
                <a:spcPct val="90000"/>
              </a:lnSpc>
              <a:buNone/>
              <a:defRPr/>
            </a:pPr>
            <a:r>
              <a:rPr lang="pt-PT" sz="3200" dirty="0">
                <a:solidFill>
                  <a:srgbClr val="016340"/>
                </a:solidFill>
              </a:rPr>
              <a:t>mas um ponto </a:t>
            </a:r>
            <a:r>
              <a:rPr lang="pt-PT" sz="3200" dirty="0" smtClean="0">
                <a:solidFill>
                  <a:srgbClr val="016340"/>
                </a:solidFill>
              </a:rPr>
              <a:t>3D já </a:t>
            </a:r>
            <a:r>
              <a:rPr lang="pt-PT" sz="3200" dirty="0">
                <a:solidFill>
                  <a:srgbClr val="016340"/>
                </a:solidFill>
              </a:rPr>
              <a:t>pode ser representado de forma não ambígua como:</a:t>
            </a:r>
          </a:p>
        </p:txBody>
      </p:sp>
      <p:pic>
        <p:nvPicPr>
          <p:cNvPr id="6" name="Picture 7"/>
          <p:cNvPicPr>
            <a:picLocks noChangeAspect="1" noChangeArrowheads="1"/>
          </p:cNvPicPr>
          <p:nvPr/>
        </p:nvPicPr>
        <p:blipFill>
          <a:blip r:embed="rId3" cstate="print"/>
          <a:srcRect/>
          <a:stretch>
            <a:fillRect/>
          </a:stretch>
        </p:blipFill>
        <p:spPr bwMode="auto">
          <a:xfrm>
            <a:off x="3491880" y="5445224"/>
            <a:ext cx="4330700" cy="493712"/>
          </a:xfrm>
          <a:prstGeom prst="rect">
            <a:avLst/>
          </a:prstGeom>
          <a:noFill/>
          <a:ln w="9525">
            <a:noFill/>
            <a:miter lim="800000"/>
            <a:headEnd/>
            <a:tailEnd/>
          </a:ln>
        </p:spPr>
      </p:pic>
      <p:pic>
        <p:nvPicPr>
          <p:cNvPr id="7" name="Picture 3">
            <a:extLst>
              <a:ext uri="{FF2B5EF4-FFF2-40B4-BE49-F238E27FC236}">
                <a16:creationId xmlns:a16="http://schemas.microsoft.com/office/drawing/2014/main" id="{1995D05F-972F-4776-9109-86523E11A18E}"/>
              </a:ext>
            </a:extLst>
          </p:cNvPr>
          <p:cNvPicPr>
            <a:picLocks noChangeAspect="1" noChangeArrowheads="1"/>
          </p:cNvPicPr>
          <p:nvPr/>
        </p:nvPicPr>
        <p:blipFill>
          <a:blip r:embed="rId4" cstate="print"/>
          <a:srcRect/>
          <a:stretch>
            <a:fillRect/>
          </a:stretch>
        </p:blipFill>
        <p:spPr bwMode="auto">
          <a:xfrm>
            <a:off x="3491880" y="3501008"/>
            <a:ext cx="4225814" cy="50405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srcRect/>
          <a:stretch>
            <a:fillRect/>
          </a:stretch>
        </p:blipFill>
        <p:spPr bwMode="auto">
          <a:xfrm>
            <a:off x="3203848" y="3353270"/>
            <a:ext cx="1872208" cy="1083842"/>
          </a:xfrm>
          <a:prstGeom prst="rect">
            <a:avLst/>
          </a:prstGeom>
          <a:noFill/>
        </p:spPr>
      </p:pic>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Assim, define-se um </a:t>
            </a:r>
            <a:r>
              <a:rPr lang="pt-PT" dirty="0" smtClean="0">
                <a:solidFill>
                  <a:srgbClr val="016340"/>
                </a:solidFill>
              </a:rPr>
              <a:t>sistema </a:t>
            </a:r>
            <a:r>
              <a:rPr lang="pt-PT" dirty="0">
                <a:solidFill>
                  <a:srgbClr val="016340"/>
                </a:solidFill>
              </a:rPr>
              <a:t>de </a:t>
            </a:r>
            <a:r>
              <a:rPr lang="pt-PT" dirty="0" smtClean="0">
                <a:solidFill>
                  <a:srgbClr val="016340"/>
                </a:solidFill>
              </a:rPr>
              <a:t>coordenadas 3D, </a:t>
            </a:r>
            <a:r>
              <a:rPr lang="pt-PT" dirty="0">
                <a:solidFill>
                  <a:srgbClr val="016340"/>
                </a:solidFill>
              </a:rPr>
              <a:t>especificado por (</a:t>
            </a:r>
            <a:r>
              <a:rPr lang="pt-PT" b="1" i="1" dirty="0">
                <a:solidFill>
                  <a:srgbClr val="016340"/>
                </a:solidFill>
              </a:rPr>
              <a:t>v</a:t>
            </a:r>
            <a:r>
              <a:rPr lang="pt-PT" b="1" i="1" baseline="-25000" dirty="0">
                <a:solidFill>
                  <a:srgbClr val="016340"/>
                </a:solidFill>
              </a:rPr>
              <a:t>1</a:t>
            </a:r>
            <a:r>
              <a:rPr lang="pt-PT" dirty="0">
                <a:solidFill>
                  <a:srgbClr val="016340"/>
                </a:solidFill>
              </a:rPr>
              <a:t>,</a:t>
            </a:r>
            <a:r>
              <a:rPr lang="pt-PT" b="1" i="1" dirty="0">
                <a:solidFill>
                  <a:srgbClr val="016340"/>
                </a:solidFill>
              </a:rPr>
              <a:t>v</a:t>
            </a:r>
            <a:r>
              <a:rPr lang="pt-PT" b="1" i="1" baseline="-25000" dirty="0">
                <a:solidFill>
                  <a:srgbClr val="016340"/>
                </a:solidFill>
              </a:rPr>
              <a:t>2</a:t>
            </a:r>
            <a:r>
              <a:rPr lang="pt-PT" dirty="0">
                <a:solidFill>
                  <a:srgbClr val="016340"/>
                </a:solidFill>
              </a:rPr>
              <a:t>,</a:t>
            </a:r>
            <a:r>
              <a:rPr lang="pt-PT" b="1" i="1" dirty="0">
                <a:solidFill>
                  <a:srgbClr val="016340"/>
                </a:solidFill>
              </a:rPr>
              <a:t>v</a:t>
            </a:r>
            <a:r>
              <a:rPr lang="pt-PT" b="1" i="1" baseline="-25000" dirty="0">
                <a:solidFill>
                  <a:srgbClr val="016340"/>
                </a:solidFill>
              </a:rPr>
              <a:t>3</a:t>
            </a:r>
            <a:r>
              <a:rPr lang="pt-PT" dirty="0">
                <a:solidFill>
                  <a:srgbClr val="016340"/>
                </a:solidFill>
              </a:rPr>
              <a:t>,</a:t>
            </a:r>
            <a:r>
              <a:rPr lang="pt-PT" b="1" i="1" dirty="0">
                <a:solidFill>
                  <a:srgbClr val="016340"/>
                </a:solidFill>
              </a:rPr>
              <a:t>P0</a:t>
            </a:r>
            <a:r>
              <a:rPr lang="pt-PT" dirty="0">
                <a:solidFill>
                  <a:srgbClr val="016340"/>
                </a:solidFill>
              </a:rPr>
              <a:t>), em que qualquer ponto pode ser especificado por</a:t>
            </a:r>
          </a:p>
          <a:p>
            <a:pPr lvl="3" algn="just">
              <a:lnSpc>
                <a:spcPct val="90000"/>
              </a:lnSpc>
              <a:defRPr/>
            </a:pPr>
            <a:endParaRPr lang="pt-PT" sz="1000" dirty="0">
              <a:solidFill>
                <a:srgbClr val="016340"/>
              </a:solidFill>
            </a:endParaRPr>
          </a:p>
          <a:p>
            <a:pPr marL="342900" lvl="1" indent="-342900" algn="just">
              <a:lnSpc>
                <a:spcPct val="90000"/>
              </a:lnSpc>
              <a:buNone/>
              <a:defRPr/>
            </a:pPr>
            <a:r>
              <a:rPr lang="pt-PT" sz="3200" dirty="0">
                <a:solidFill>
                  <a:srgbClr val="016340"/>
                </a:solidFill>
                <a:sym typeface="Symbol"/>
              </a:rPr>
              <a:t>				 </a:t>
            </a:r>
          </a:p>
          <a:p>
            <a:pPr marL="342900" lvl="1" indent="-342900" algn="just">
              <a:lnSpc>
                <a:spcPct val="90000"/>
              </a:lnSpc>
              <a:buNone/>
              <a:defRPr/>
            </a:pPr>
            <a:endParaRPr lang="pt-PT" sz="600" dirty="0">
              <a:solidFill>
                <a:srgbClr val="016340"/>
              </a:solidFill>
              <a:sym typeface="Symbol"/>
            </a:endParaRPr>
          </a:p>
          <a:p>
            <a:pPr marL="342900" lvl="1" indent="-342900" algn="just">
              <a:lnSpc>
                <a:spcPct val="90000"/>
              </a:lnSpc>
              <a:buNone/>
              <a:defRPr/>
            </a:pPr>
            <a:r>
              <a:rPr lang="pt-PT" sz="3200" dirty="0">
                <a:solidFill>
                  <a:srgbClr val="016340"/>
                </a:solidFill>
                <a:sym typeface="Symbol"/>
              </a:rPr>
              <a:t>	e qualquer </a:t>
            </a:r>
            <a:r>
              <a:rPr lang="pt-PT" sz="3200" dirty="0">
                <a:solidFill>
                  <a:srgbClr val="016340"/>
                </a:solidFill>
              </a:rPr>
              <a:t>vetor passa a ser representado como:</a:t>
            </a:r>
          </a:p>
          <a:p>
            <a:pPr marL="2114550" lvl="5" indent="-342900" algn="just">
              <a:lnSpc>
                <a:spcPct val="90000"/>
              </a:lnSpc>
              <a:defRPr/>
            </a:pPr>
            <a:endParaRPr lang="pt-PT" sz="1000" dirty="0">
              <a:solidFill>
                <a:srgbClr val="016340"/>
              </a:solidFill>
            </a:endParaRPr>
          </a:p>
          <a:p>
            <a:pPr marL="342900" lvl="1" indent="-342900" algn="just">
              <a:lnSpc>
                <a:spcPct val="90000"/>
              </a:lnSpc>
              <a:buNone/>
              <a:defRPr/>
            </a:pPr>
            <a:r>
              <a:rPr lang="pt-PT" sz="3200" dirty="0">
                <a:solidFill>
                  <a:srgbClr val="016340"/>
                </a:solidFill>
                <a:sym typeface="Symbol"/>
              </a:rPr>
              <a:t>				 </a:t>
            </a:r>
          </a:p>
        </p:txBody>
      </p:sp>
      <p:pic>
        <p:nvPicPr>
          <p:cNvPr id="7" name="Picture 6"/>
          <p:cNvPicPr>
            <a:picLocks noChangeAspect="1" noChangeArrowheads="1"/>
          </p:cNvPicPr>
          <p:nvPr/>
        </p:nvPicPr>
        <p:blipFill>
          <a:blip r:embed="rId4" cstate="print"/>
          <a:srcRect/>
          <a:stretch>
            <a:fillRect/>
          </a:stretch>
        </p:blipFill>
        <p:spPr>
          <a:xfrm>
            <a:off x="5707831" y="3740522"/>
            <a:ext cx="2968625" cy="336550"/>
          </a:xfrm>
          <a:prstGeom prst="rect">
            <a:avLst/>
          </a:prstGeom>
          <a:noFill/>
        </p:spPr>
      </p:pic>
      <p:pic>
        <p:nvPicPr>
          <p:cNvPr id="10" name="Picture 11"/>
          <p:cNvPicPr>
            <a:picLocks noChangeAspect="1" noChangeArrowheads="1"/>
          </p:cNvPicPr>
          <p:nvPr/>
        </p:nvPicPr>
        <p:blipFill>
          <a:blip r:embed="rId5" cstate="print"/>
          <a:srcRect/>
          <a:stretch>
            <a:fillRect/>
          </a:stretch>
        </p:blipFill>
        <p:spPr bwMode="auto">
          <a:xfrm>
            <a:off x="2987824" y="5085184"/>
            <a:ext cx="2160240" cy="1214074"/>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srcRect/>
          <a:stretch>
            <a:fillRect/>
          </a:stretch>
        </p:blipFill>
        <p:spPr bwMode="auto">
          <a:xfrm>
            <a:off x="5724128" y="5577234"/>
            <a:ext cx="2520950" cy="300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Sistemas de coordenadas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 coordenadas no espaço são designadas como  </a:t>
            </a:r>
            <a:r>
              <a:rPr lang="pt-PT" b="1" dirty="0">
                <a:solidFill>
                  <a:srgbClr val="016340"/>
                </a:solidFill>
              </a:rPr>
              <a:t>coordenadas homogéneas</a:t>
            </a:r>
            <a:r>
              <a:rPr lang="pt-PT" dirty="0">
                <a:solidFill>
                  <a:srgbClr val="016340"/>
                </a:solidFill>
              </a:rPr>
              <a:t>, em que são usadas 4 coordenadas para representar pontos e vetores em 3D.</a:t>
            </a:r>
          </a:p>
          <a:p>
            <a:pPr lvl="1" algn="just">
              <a:lnSpc>
                <a:spcPct val="90000"/>
              </a:lnSpc>
              <a:defRPr/>
            </a:pPr>
            <a:r>
              <a:rPr lang="pt-PT" dirty="0">
                <a:solidFill>
                  <a:srgbClr val="016340"/>
                </a:solidFill>
              </a:rPr>
              <a:t>Todas as transformações geométricas (translação, rotação e escalonamento) passam a ser representadas por multiplicações de matrizes em coordenadas homogéneas, trazendo uma uniformidade às operações.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Em CG, os fundamentos da criação de qualquer mundo 3D passam pela utilização de três entidades geométricas básicas:</a:t>
            </a:r>
          </a:p>
          <a:p>
            <a:pPr lvl="1" algn="just">
              <a:lnSpc>
                <a:spcPct val="90000"/>
              </a:lnSpc>
            </a:pPr>
            <a:r>
              <a:rPr lang="pt-PT" dirty="0">
                <a:solidFill>
                  <a:srgbClr val="016340"/>
                </a:solidFill>
              </a:rPr>
              <a:t>os escalares;</a:t>
            </a:r>
          </a:p>
          <a:p>
            <a:pPr lvl="1" algn="just">
              <a:lnSpc>
                <a:spcPct val="90000"/>
              </a:lnSpc>
            </a:pPr>
            <a:r>
              <a:rPr lang="pt-PT" dirty="0">
                <a:solidFill>
                  <a:srgbClr val="016340"/>
                </a:solidFill>
              </a:rPr>
              <a:t>os pontos;</a:t>
            </a:r>
          </a:p>
          <a:p>
            <a:pPr lvl="1" algn="just">
              <a:lnSpc>
                <a:spcPct val="90000"/>
              </a:lnSpc>
            </a:pPr>
            <a:r>
              <a:rPr lang="pt-PT" dirty="0">
                <a:solidFill>
                  <a:srgbClr val="016340"/>
                </a:solidFill>
              </a:rPr>
              <a:t>os vetores.</a:t>
            </a:r>
          </a:p>
          <a:p>
            <a:pPr algn="just">
              <a:lnSpc>
                <a:spcPct val="90000"/>
              </a:lnSpc>
            </a:pPr>
            <a:r>
              <a:rPr lang="pt-PT" dirty="0">
                <a:solidFill>
                  <a:srgbClr val="016340"/>
                </a:solidFill>
              </a:rPr>
              <a:t>Com elas pode-se definir qualquer elemento necessário ao mundo 3D.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Pode-se ver uma transformação geométrica como uma forma de mover para novas posições um grupo de pontos que descrevem um ou mais objetos.</a:t>
            </a:r>
          </a:p>
          <a:p>
            <a:pPr lvl="1" algn="just">
              <a:lnSpc>
                <a:spcPct val="90000"/>
              </a:lnSpc>
              <a:defRPr/>
            </a:pPr>
            <a:r>
              <a:rPr lang="pt-PT" dirty="0">
                <a:solidFill>
                  <a:srgbClr val="016340"/>
                </a:solidFill>
                <a:sym typeface="Symbol" pitchFamily="18" charset="2"/>
              </a:rPr>
              <a:t>Existem várias formas de mover um ponto para uma nova posição. No entanto, existe quase sempre uma só forma de mover um grupo de pontos para essa nova posição, preservando as relações entre os seus vértices.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Translação é uma operação que desloca pontos numa dada direção usando uma distância fixa.</a:t>
            </a:r>
          </a:p>
          <a:p>
            <a:pPr algn="just">
              <a:lnSpc>
                <a:spcPct val="90000"/>
              </a:lnSpc>
              <a:defRPr/>
            </a:pPr>
            <a:endParaRPr lang="pt-PT" dirty="0">
              <a:solidFill>
                <a:srgbClr val="016340"/>
              </a:solidFill>
            </a:endParaRPr>
          </a:p>
          <a:p>
            <a:pPr algn="just">
              <a:lnSpc>
                <a:spcPct val="90000"/>
              </a:lnSpc>
              <a:defRPr/>
            </a:pPr>
            <a:r>
              <a:rPr lang="pt-PT" dirty="0">
                <a:solidFill>
                  <a:srgbClr val="016340"/>
                </a:solidFill>
              </a:rPr>
              <a:t>Para especificar uma translação só necessitamos de especificar um vetor de deslocamento </a:t>
            </a:r>
            <a:r>
              <a:rPr lang="pt-PT" b="1" i="1" dirty="0">
                <a:solidFill>
                  <a:srgbClr val="016340"/>
                </a:solidFill>
              </a:rPr>
              <a:t>d</a:t>
            </a:r>
            <a:r>
              <a:rPr lang="pt-PT" dirty="0">
                <a:solidFill>
                  <a:srgbClr val="016340"/>
                </a:solidFill>
              </a:rPr>
              <a:t> para todos os pontos</a:t>
            </a:r>
          </a:p>
          <a:p>
            <a:pPr marL="342900" lvl="1" indent="-342900" algn="ctr">
              <a:lnSpc>
                <a:spcPct val="90000"/>
              </a:lnSpc>
              <a:buNone/>
              <a:defRPr/>
            </a:pPr>
            <a:r>
              <a:rPr lang="pt-PT" sz="3200" b="1" i="1" dirty="0">
                <a:solidFill>
                  <a:srgbClr val="016340"/>
                </a:solidFill>
              </a:rPr>
              <a:t>P´ = P + 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6" descr="fig_4"/>
          <p:cNvPicPr>
            <a:picLocks noChangeAspect="1" noChangeArrowheads="1"/>
          </p:cNvPicPr>
          <p:nvPr/>
        </p:nvPicPr>
        <p:blipFill>
          <a:blip r:embed="rId3" cstate="print"/>
          <a:srcRect/>
          <a:stretch>
            <a:fillRect/>
          </a:stretch>
        </p:blipFill>
        <p:spPr bwMode="auto">
          <a:xfrm>
            <a:off x="3111640" y="4207544"/>
            <a:ext cx="4988752" cy="1741736"/>
          </a:xfrm>
          <a:prstGeom prst="rect">
            <a:avLst/>
          </a:prstGeom>
          <a:noFill/>
          <a:ln w="9525">
            <a:noFill/>
            <a:miter lim="800000"/>
            <a:headEnd/>
            <a:tailEnd/>
          </a:ln>
        </p:spPr>
      </p:pic>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 translação </a:t>
            </a:r>
            <a:r>
              <a:rPr lang="pt-PT" dirty="0" smtClean="0">
                <a:solidFill>
                  <a:srgbClr val="016340"/>
                </a:solidFill>
              </a:rPr>
              <a:t>3D tem </a:t>
            </a:r>
            <a:r>
              <a:rPr lang="pt-PT" dirty="0">
                <a:solidFill>
                  <a:srgbClr val="016340"/>
                </a:solidFill>
              </a:rPr>
              <a:t>tantos graus de liberdade quantas as dimensões do espaço de trabalho que especificam as  componentes do vetor </a:t>
            </a:r>
            <a:r>
              <a:rPr lang="pt-PT" b="1" i="1" dirty="0">
                <a:solidFill>
                  <a:srgbClr val="016340"/>
                </a:solidFill>
              </a:rPr>
              <a:t>d </a:t>
            </a:r>
            <a:r>
              <a:rPr lang="pt-PT" dirty="0">
                <a:solidFill>
                  <a:srgbClr val="016340"/>
                </a:solidFill>
              </a:rPr>
              <a:t>(ou as direções por onde pode haver deslocamento).</a:t>
            </a: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marL="457200" lvl="1" indent="0" algn="just">
              <a:lnSpc>
                <a:spcPct val="90000"/>
              </a:lnSpc>
              <a:buNone/>
              <a:defRPr/>
            </a:pPr>
            <a:endParaRPr lang="pt-PT" dirty="0">
              <a:solidFill>
                <a:srgbClr val="016340"/>
              </a:solidFill>
            </a:endParaRPr>
          </a:p>
          <a:p>
            <a:pPr algn="ctr">
              <a:lnSpc>
                <a:spcPct val="90000"/>
              </a:lnSpc>
              <a:buNone/>
              <a:defRPr/>
            </a:pPr>
            <a:r>
              <a:rPr lang="pt-PT" sz="2400" b="1" dirty="0">
                <a:solidFill>
                  <a:srgbClr val="016340"/>
                </a:solidFill>
              </a:rPr>
              <a:t>Figura 3.</a:t>
            </a:r>
            <a:r>
              <a:rPr lang="pt-PT" sz="2400" dirty="0">
                <a:solidFill>
                  <a:srgbClr val="016340"/>
                </a:solidFill>
              </a:rPr>
              <a:t> Translação </a:t>
            </a:r>
            <a:r>
              <a:rPr lang="pt-PT" sz="2400" dirty="0" smtClean="0">
                <a:solidFill>
                  <a:srgbClr val="016340"/>
                </a:solidFill>
              </a:rPr>
              <a:t>3D de </a:t>
            </a:r>
            <a:r>
              <a:rPr lang="pt-PT" sz="2400" dirty="0">
                <a:solidFill>
                  <a:srgbClr val="016340"/>
                </a:solidFill>
              </a:rPr>
              <a:t>um objeto.</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Assim, com base nas coordenadas homogéneas, considere-se que:</a:t>
            </a:r>
          </a:p>
          <a:p>
            <a:pPr algn="just">
              <a:lnSpc>
                <a:spcPct val="90000"/>
              </a:lnSpc>
              <a:defRPr/>
            </a:pPr>
            <a:endParaRPr lang="pt-PT" dirty="0">
              <a:solidFill>
                <a:srgbClr val="016340"/>
              </a:solidFill>
            </a:endParaRPr>
          </a:p>
          <a:p>
            <a:pPr marL="0" indent="0" algn="just">
              <a:lnSpc>
                <a:spcPct val="90000"/>
              </a:lnSpc>
              <a:buNone/>
              <a:defRPr/>
            </a:pPr>
            <a:endParaRPr lang="pt-PT" dirty="0">
              <a:solidFill>
                <a:srgbClr val="016340"/>
              </a:solidFill>
            </a:endParaRPr>
          </a:p>
          <a:p>
            <a:pPr marL="0" indent="0" algn="just">
              <a:lnSpc>
                <a:spcPct val="90000"/>
              </a:lnSpc>
              <a:buNone/>
              <a:defRPr/>
            </a:pPr>
            <a:endParaRPr lang="pt-PT" dirty="0">
              <a:solidFill>
                <a:srgbClr val="016340"/>
              </a:solidFill>
            </a:endParaRPr>
          </a:p>
          <a:p>
            <a:pPr algn="just">
              <a:lnSpc>
                <a:spcPct val="90000"/>
              </a:lnSpc>
              <a:defRPr/>
            </a:pPr>
            <a:r>
              <a:rPr lang="pt-PT" dirty="0">
                <a:solidFill>
                  <a:srgbClr val="016340"/>
                </a:solidFill>
              </a:rPr>
              <a:t>Isto implica que a translação </a:t>
            </a:r>
            <a:r>
              <a:rPr lang="pt-PT" dirty="0" smtClean="0">
                <a:solidFill>
                  <a:srgbClr val="016340"/>
                </a:solidFill>
              </a:rPr>
              <a:t>3D é </a:t>
            </a:r>
            <a:r>
              <a:rPr lang="pt-PT" dirty="0">
                <a:solidFill>
                  <a:srgbClr val="016340"/>
                </a:solidFill>
              </a:rPr>
              <a:t>dada por:</a:t>
            </a:r>
          </a:p>
        </p:txBody>
      </p:sp>
      <p:graphicFrame>
        <p:nvGraphicFramePr>
          <p:cNvPr id="2" name="Objecto 1"/>
          <p:cNvGraphicFramePr>
            <a:graphicFrameLocks noChangeAspect="1"/>
          </p:cNvGraphicFramePr>
          <p:nvPr>
            <p:extLst>
              <p:ext uri="{D42A27DB-BD31-4B8C-83A1-F6EECF244321}">
                <p14:modId xmlns:p14="http://schemas.microsoft.com/office/powerpoint/2010/main" val="525222010"/>
              </p:ext>
            </p:extLst>
          </p:nvPr>
        </p:nvGraphicFramePr>
        <p:xfrm>
          <a:off x="3643296" y="2564904"/>
          <a:ext cx="3809024" cy="1584176"/>
        </p:xfrm>
        <a:graphic>
          <a:graphicData uri="http://schemas.openxmlformats.org/presentationml/2006/ole">
            <mc:AlternateContent xmlns:mc="http://schemas.openxmlformats.org/markup-compatibility/2006">
              <mc:Choice xmlns:v="urn:schemas-microsoft-com:vml" Requires="v">
                <p:oleObj spid="_x0000_s34962" name="Equation" r:id="rId4" imgW="2247798" imgH="933430" progId="Equation.3">
                  <p:embed/>
                </p:oleObj>
              </mc:Choice>
              <mc:Fallback>
                <p:oleObj name="Equation" r:id="rId4" imgW="2247798" imgH="93343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296" y="2564904"/>
                        <a:ext cx="3809024" cy="1584176"/>
                      </a:xfrm>
                      <a:prstGeom prst="rect">
                        <a:avLst/>
                      </a:prstGeom>
                      <a:noFill/>
                      <a:ln>
                        <a:noFill/>
                      </a:ln>
                      <a:effectLst/>
                    </p:spPr>
                  </p:pic>
                </p:oleObj>
              </mc:Fallback>
            </mc:AlternateContent>
          </a:graphicData>
        </a:graphic>
      </p:graphicFrame>
      <p:graphicFrame>
        <p:nvGraphicFramePr>
          <p:cNvPr id="3" name="Objecto 2"/>
          <p:cNvGraphicFramePr>
            <a:graphicFrameLocks noChangeAspect="1"/>
          </p:cNvGraphicFramePr>
          <p:nvPr>
            <p:extLst>
              <p:ext uri="{D42A27DB-BD31-4B8C-83A1-F6EECF244321}">
                <p14:modId xmlns:p14="http://schemas.microsoft.com/office/powerpoint/2010/main" val="849732321"/>
              </p:ext>
            </p:extLst>
          </p:nvPr>
        </p:nvGraphicFramePr>
        <p:xfrm>
          <a:off x="4427984" y="4738101"/>
          <a:ext cx="1800200" cy="1715235"/>
        </p:xfrm>
        <a:graphic>
          <a:graphicData uri="http://schemas.openxmlformats.org/presentationml/2006/ole">
            <mc:AlternateContent xmlns:mc="http://schemas.openxmlformats.org/markup-compatibility/2006">
              <mc:Choice xmlns:v="urn:schemas-microsoft-com:vml" Requires="v">
                <p:oleObj spid="_x0000_s34963" name="Equation" r:id="rId6" imgW="819271" imgH="780918" progId="Equation.3">
                  <p:embed/>
                </p:oleObj>
              </mc:Choice>
              <mc:Fallback>
                <p:oleObj name="Equation" r:id="rId6" imgW="819271" imgH="780918"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4738101"/>
                        <a:ext cx="1800200" cy="1715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48436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Finalmente, com base na equação anterior, pode-se descrever a translação </a:t>
            </a:r>
            <a:r>
              <a:rPr lang="pt-PT" dirty="0" smtClean="0">
                <a:solidFill>
                  <a:srgbClr val="016340"/>
                </a:solidFill>
              </a:rPr>
              <a:t>3D sob </a:t>
            </a:r>
            <a:r>
              <a:rPr lang="pt-PT" dirty="0">
                <a:solidFill>
                  <a:srgbClr val="016340"/>
                </a:solidFill>
              </a:rPr>
              <a:t>a forma de uma multiplicação de matrizes através de:</a:t>
            </a:r>
          </a:p>
        </p:txBody>
      </p:sp>
      <p:graphicFrame>
        <p:nvGraphicFramePr>
          <p:cNvPr id="3" name="Objecto 2"/>
          <p:cNvGraphicFramePr>
            <a:graphicFrameLocks noChangeAspect="1"/>
          </p:cNvGraphicFramePr>
          <p:nvPr>
            <p:extLst>
              <p:ext uri="{D42A27DB-BD31-4B8C-83A1-F6EECF244321}">
                <p14:modId xmlns:p14="http://schemas.microsoft.com/office/powerpoint/2010/main" val="138471227"/>
              </p:ext>
            </p:extLst>
          </p:nvPr>
        </p:nvGraphicFramePr>
        <p:xfrm>
          <a:off x="3333750" y="3622675"/>
          <a:ext cx="4525963" cy="2120900"/>
        </p:xfrm>
        <a:graphic>
          <a:graphicData uri="http://schemas.openxmlformats.org/presentationml/2006/ole">
            <mc:AlternateContent xmlns:mc="http://schemas.openxmlformats.org/markup-compatibility/2006">
              <mc:Choice xmlns:v="urn:schemas-microsoft-com:vml" Requires="v">
                <p:oleObj spid="_x0000_s35914" name="Equação" r:id="rId4" imgW="1955520" imgH="914400" progId="Equation.3">
                  <p:embed/>
                </p:oleObj>
              </mc:Choice>
              <mc:Fallback>
                <p:oleObj name="Equação" r:id="rId4" imgW="1955520" imgH="914400" progId="Equation.3">
                  <p:embed/>
                  <p:pic>
                    <p:nvPicPr>
                      <p:cNvPr id="0" name="Object 0"/>
                      <p:cNvPicPr>
                        <a:picLocks noChangeAspect="1" noChangeArrowheads="1"/>
                      </p:cNvPicPr>
                      <p:nvPr/>
                    </p:nvPicPr>
                    <p:blipFill>
                      <a:blip r:embed="rId5"/>
                      <a:srcRect/>
                      <a:stretch>
                        <a:fillRect/>
                      </a:stretch>
                    </p:blipFill>
                    <p:spPr bwMode="auto">
                      <a:xfrm>
                        <a:off x="3333750" y="3622675"/>
                        <a:ext cx="4525963" cy="21209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05741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smtClean="0">
                <a:solidFill>
                  <a:srgbClr val="016340"/>
                </a:solidFill>
              </a:rPr>
              <a:t>Para uma translação em 2D, o raciocínio seria similar, usando apenas as coordenadas nos eixos dos XX e dos YY.</a:t>
            </a:r>
          </a:p>
          <a:p>
            <a:pPr algn="just">
              <a:lnSpc>
                <a:spcPct val="90000"/>
              </a:lnSpc>
              <a:defRPr/>
            </a:pPr>
            <a:r>
              <a:rPr lang="pt-PT" dirty="0" smtClean="0">
                <a:solidFill>
                  <a:srgbClr val="016340"/>
                </a:solidFill>
              </a:rPr>
              <a:t>Neste caso, </a:t>
            </a:r>
            <a:r>
              <a:rPr lang="pt-PT" dirty="0" smtClean="0">
                <a:solidFill>
                  <a:srgbClr val="016340"/>
                </a:solidFill>
              </a:rPr>
              <a:t>a </a:t>
            </a:r>
            <a:r>
              <a:rPr lang="pt-PT" dirty="0">
                <a:solidFill>
                  <a:srgbClr val="016340"/>
                </a:solidFill>
              </a:rPr>
              <a:t>translação </a:t>
            </a:r>
            <a:r>
              <a:rPr lang="pt-PT" dirty="0" smtClean="0">
                <a:solidFill>
                  <a:srgbClr val="016340"/>
                </a:solidFill>
              </a:rPr>
              <a:t>2D é dada por:</a:t>
            </a:r>
            <a:endParaRPr lang="pt-PT" dirty="0">
              <a:solidFill>
                <a:srgbClr val="016340"/>
              </a:solidFill>
            </a:endParaRPr>
          </a:p>
        </p:txBody>
      </p:sp>
      <p:pic>
        <p:nvPicPr>
          <p:cNvPr id="2" name="Picture 1"/>
          <p:cNvPicPr>
            <a:picLocks noChangeAspect="1"/>
          </p:cNvPicPr>
          <p:nvPr/>
        </p:nvPicPr>
        <p:blipFill>
          <a:blip r:embed="rId3"/>
          <a:stretch>
            <a:fillRect/>
          </a:stretch>
        </p:blipFill>
        <p:spPr>
          <a:xfrm>
            <a:off x="3995936" y="4077072"/>
            <a:ext cx="2888134" cy="1522615"/>
          </a:xfrm>
          <a:prstGeom prst="rect">
            <a:avLst/>
          </a:prstGeom>
        </p:spPr>
      </p:pic>
    </p:spTree>
    <p:extLst>
      <p:ext uri="{BB962C8B-B14F-4D97-AF65-F5344CB8AC3E}">
        <p14:creationId xmlns:p14="http://schemas.microsoft.com/office/powerpoint/2010/main" val="2276717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Verificou-se que a utilização de coordenadas homogéneas permite que o cálculo da </a:t>
            </a:r>
            <a:r>
              <a:rPr lang="pt-PT" dirty="0" smtClean="0">
                <a:solidFill>
                  <a:srgbClr val="016340"/>
                </a:solidFill>
              </a:rPr>
              <a:t>translação 3D, </a:t>
            </a:r>
            <a:r>
              <a:rPr lang="pt-PT" dirty="0">
                <a:solidFill>
                  <a:srgbClr val="016340"/>
                </a:solidFill>
              </a:rPr>
              <a:t>feito através da adição de matrizes colunas, se possa transformar numa multiplicação de matrizes 4D.</a:t>
            </a:r>
          </a:p>
          <a:p>
            <a:pPr lvl="1" algn="just">
              <a:lnSpc>
                <a:spcPct val="90000"/>
              </a:lnSpc>
              <a:defRPr/>
            </a:pPr>
            <a:endParaRPr lang="pt-PT" dirty="0">
              <a:solidFill>
                <a:srgbClr val="016340"/>
              </a:solidFill>
            </a:endParaRPr>
          </a:p>
          <a:p>
            <a:pPr algn="just">
              <a:lnSpc>
                <a:spcPct val="90000"/>
              </a:lnSpc>
              <a:defRPr/>
            </a:pPr>
            <a:r>
              <a:rPr lang="pt-PT" dirty="0">
                <a:solidFill>
                  <a:srgbClr val="016340"/>
                </a:solidFill>
              </a:rPr>
              <a:t>Este processo é generalizado a todas as transformações geométricas.</a:t>
            </a:r>
          </a:p>
        </p:txBody>
      </p:sp>
    </p:spTree>
    <p:extLst>
      <p:ext uri="{BB962C8B-B14F-4D97-AF65-F5344CB8AC3E}">
        <p14:creationId xmlns:p14="http://schemas.microsoft.com/office/powerpoint/2010/main" val="3891974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 </a:t>
            </a:r>
            <a:r>
              <a:rPr lang="pt-PT" dirty="0" smtClean="0">
                <a:solidFill>
                  <a:srgbClr val="016340"/>
                </a:solidFill>
              </a:rPr>
              <a:t>rotação faz </a:t>
            </a:r>
            <a:r>
              <a:rPr lang="pt-PT" dirty="0">
                <a:solidFill>
                  <a:srgbClr val="016340"/>
                </a:solidFill>
              </a:rPr>
              <a:t>com que um </a:t>
            </a:r>
            <a:r>
              <a:rPr lang="pt-PT" dirty="0" smtClean="0">
                <a:solidFill>
                  <a:srgbClr val="016340"/>
                </a:solidFill>
              </a:rPr>
              <a:t>objeto </a:t>
            </a:r>
            <a:r>
              <a:rPr lang="pt-PT" dirty="0">
                <a:solidFill>
                  <a:srgbClr val="016340"/>
                </a:solidFill>
              </a:rPr>
              <a:t>mude de orientação em relação ao original, alterando a orientação do sistema de eixos onde o </a:t>
            </a:r>
            <a:r>
              <a:rPr lang="pt-PT" dirty="0" smtClean="0">
                <a:solidFill>
                  <a:srgbClr val="016340"/>
                </a:solidFill>
              </a:rPr>
              <a:t>objeto </a:t>
            </a:r>
            <a:r>
              <a:rPr lang="pt-PT" dirty="0">
                <a:solidFill>
                  <a:srgbClr val="016340"/>
                </a:solidFill>
              </a:rPr>
              <a:t>foi criado.</a:t>
            </a: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algn="ctr">
              <a:lnSpc>
                <a:spcPct val="90000"/>
              </a:lnSpc>
              <a:buNone/>
              <a:defRPr/>
            </a:pPr>
            <a:r>
              <a:rPr lang="pt-PT" sz="2400" b="1" dirty="0">
                <a:solidFill>
                  <a:srgbClr val="016340"/>
                </a:solidFill>
              </a:rPr>
              <a:t>Figura 4.</a:t>
            </a:r>
            <a:r>
              <a:rPr lang="pt-PT" sz="2400" dirty="0">
                <a:solidFill>
                  <a:srgbClr val="016340"/>
                </a:solidFill>
              </a:rPr>
              <a:t> Exemplo de rotações </a:t>
            </a:r>
            <a:r>
              <a:rPr lang="pt-PT" sz="2400" dirty="0" smtClean="0">
                <a:solidFill>
                  <a:srgbClr val="016340"/>
                </a:solidFill>
              </a:rPr>
              <a:t>3D feitas </a:t>
            </a:r>
            <a:r>
              <a:rPr lang="pt-PT" sz="2400" dirty="0">
                <a:solidFill>
                  <a:srgbClr val="016340"/>
                </a:solidFill>
              </a:rPr>
              <a:t>na origem.</a:t>
            </a:r>
            <a:endParaRPr lang="pt-PT" dirty="0">
              <a:solidFill>
                <a:srgbClr val="016340"/>
              </a:solidFill>
            </a:endParaRP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861048"/>
            <a:ext cx="6552728" cy="1829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043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 rotações podem ser feitas:</a:t>
            </a:r>
          </a:p>
          <a:p>
            <a:pPr lvl="1" algn="just">
              <a:lnSpc>
                <a:spcPct val="90000"/>
              </a:lnSpc>
              <a:defRPr/>
            </a:pPr>
            <a:r>
              <a:rPr lang="pt-PT" dirty="0">
                <a:solidFill>
                  <a:srgbClr val="016340"/>
                </a:solidFill>
              </a:rPr>
              <a:t>na origem</a:t>
            </a:r>
          </a:p>
          <a:p>
            <a:pPr lvl="2" algn="just">
              <a:lnSpc>
                <a:spcPct val="90000"/>
              </a:lnSpc>
              <a:defRPr/>
            </a:pPr>
            <a:r>
              <a:rPr lang="pt-PT" dirty="0">
                <a:solidFill>
                  <a:srgbClr val="016340"/>
                </a:solidFill>
              </a:rPr>
              <a:t>Neste caso usa os eixos do sistema de coordenadas.</a:t>
            </a:r>
          </a:p>
          <a:p>
            <a:pPr lvl="1" algn="just">
              <a:lnSpc>
                <a:spcPct val="90000"/>
              </a:lnSpc>
              <a:defRPr/>
            </a:pPr>
            <a:r>
              <a:rPr lang="pt-PT" dirty="0">
                <a:solidFill>
                  <a:srgbClr val="016340"/>
                </a:solidFill>
              </a:rPr>
              <a:t>num qualquer ponto fixo</a:t>
            </a:r>
          </a:p>
          <a:p>
            <a:pPr lvl="2" algn="just">
              <a:lnSpc>
                <a:spcPct val="90000"/>
              </a:lnSpc>
              <a:defRPr/>
            </a:pPr>
            <a:r>
              <a:rPr lang="pt-PT" dirty="0">
                <a:solidFill>
                  <a:srgbClr val="016340"/>
                </a:solidFill>
              </a:rPr>
              <a:t>Neste caso , tem que fazer primeiro uma translação do </a:t>
            </a:r>
            <a:r>
              <a:rPr lang="pt-PT" dirty="0" smtClean="0">
                <a:solidFill>
                  <a:srgbClr val="016340"/>
                </a:solidFill>
              </a:rPr>
              <a:t>objeto </a:t>
            </a:r>
            <a:r>
              <a:rPr lang="pt-PT" dirty="0">
                <a:solidFill>
                  <a:srgbClr val="016340"/>
                </a:solidFill>
              </a:rPr>
              <a:t>para a origem, seguido de uma rotação feita como no caso anterior e, por fim, uma translação em sentido contrário à que foi feita inicialmente.</a:t>
            </a:r>
          </a:p>
          <a:p>
            <a:pPr lvl="1" algn="just">
              <a:lnSpc>
                <a:spcPct val="90000"/>
              </a:lnSpc>
              <a:defRPr/>
            </a:pPr>
            <a:r>
              <a:rPr lang="pt-PT" dirty="0">
                <a:solidFill>
                  <a:srgbClr val="016340"/>
                </a:solidFill>
              </a:rPr>
              <a:t>…</a:t>
            </a:r>
          </a:p>
        </p:txBody>
      </p:sp>
    </p:spTree>
    <p:extLst>
      <p:ext uri="{BB962C8B-B14F-4D97-AF65-F5344CB8AC3E}">
        <p14:creationId xmlns:p14="http://schemas.microsoft.com/office/powerpoint/2010/main" val="219213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 rotações podem ser feitas:</a:t>
            </a:r>
          </a:p>
          <a:p>
            <a:pPr lvl="1" algn="just">
              <a:lnSpc>
                <a:spcPct val="90000"/>
              </a:lnSpc>
              <a:defRPr/>
            </a:pPr>
            <a:r>
              <a:rPr lang="pt-PT" dirty="0">
                <a:solidFill>
                  <a:srgbClr val="016340"/>
                </a:solidFill>
              </a:rPr>
              <a:t>…</a:t>
            </a:r>
          </a:p>
          <a:p>
            <a:pPr lvl="1" algn="just">
              <a:lnSpc>
                <a:spcPct val="90000"/>
              </a:lnSpc>
              <a:defRPr/>
            </a:pPr>
            <a:r>
              <a:rPr lang="pt-PT" dirty="0">
                <a:solidFill>
                  <a:srgbClr val="016340"/>
                </a:solidFill>
              </a:rPr>
              <a:t>Sobre um eixo arbitrário</a:t>
            </a:r>
          </a:p>
          <a:p>
            <a:pPr lvl="2" algn="just">
              <a:lnSpc>
                <a:spcPct val="90000"/>
              </a:lnSpc>
              <a:defRPr/>
            </a:pPr>
            <a:r>
              <a:rPr lang="pt-PT" dirty="0">
                <a:solidFill>
                  <a:srgbClr val="016340"/>
                </a:solidFill>
              </a:rPr>
              <a:t>Neste caso, tem que fazer , tem que primeiro fazer uma operação de alinhamento com os eixos do sistema de coordenadas, seguido de uma rotação feita como no caso anterior e, por fim, uma rotação em sentido contrário à que foi feita inicialmente.</a:t>
            </a:r>
          </a:p>
        </p:txBody>
      </p:sp>
    </p:spTree>
    <p:extLst>
      <p:ext uri="{BB962C8B-B14F-4D97-AF65-F5344CB8AC3E}">
        <p14:creationId xmlns:p14="http://schemas.microsoft.com/office/powerpoint/2010/main" val="2086090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r>
              <a:rPr lang="pt-PT" sz="2200" dirty="0">
                <a:solidFill>
                  <a:srgbClr val="016340"/>
                </a:solidFill>
              </a:rPr>
              <a:t>	       - Escalares, pontos e vetores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Os escalares são números reais e não entidades geométricas.</a:t>
            </a:r>
          </a:p>
          <a:p>
            <a:pPr lvl="1" algn="just">
              <a:lnSpc>
                <a:spcPct val="90000"/>
              </a:lnSpc>
            </a:pPr>
            <a:r>
              <a:rPr lang="pt-PT" dirty="0">
                <a:solidFill>
                  <a:srgbClr val="016340"/>
                </a:solidFill>
              </a:rPr>
              <a:t>Precisos como unidades de medida.</a:t>
            </a:r>
          </a:p>
          <a:p>
            <a:pPr algn="just">
              <a:lnSpc>
                <a:spcPct val="90000"/>
              </a:lnSpc>
            </a:pPr>
            <a:r>
              <a:rPr lang="pt-PT" dirty="0">
                <a:solidFill>
                  <a:srgbClr val="016340"/>
                </a:solidFill>
              </a:rPr>
              <a:t>O ponto é a entidade geométrica fundamental.</a:t>
            </a:r>
          </a:p>
          <a:p>
            <a:pPr lvl="1" algn="just">
              <a:lnSpc>
                <a:spcPct val="90000"/>
              </a:lnSpc>
            </a:pPr>
            <a:r>
              <a:rPr lang="pt-PT" dirty="0">
                <a:solidFill>
                  <a:srgbClr val="016340"/>
                </a:solidFill>
              </a:rPr>
              <a:t>Pode ser definido matematicamente como uma posição no espaço;</a:t>
            </a:r>
          </a:p>
          <a:p>
            <a:pPr lvl="1" algn="just">
              <a:lnSpc>
                <a:spcPct val="90000"/>
              </a:lnSpc>
            </a:pPr>
            <a:r>
              <a:rPr lang="pt-PT" dirty="0">
                <a:solidFill>
                  <a:srgbClr val="016340"/>
                </a:solidFill>
              </a:rPr>
              <a:t>Para ser representado, tem de ter atributos, como a posição referida a um sistema de coordenadas e a cor.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 rotação 3D sobre a origem, segundo cada um dos eixos do sistema de coordenadas, pode ser </a:t>
            </a:r>
            <a:r>
              <a:rPr lang="pt-PT" dirty="0" smtClean="0">
                <a:solidFill>
                  <a:srgbClr val="016340"/>
                </a:solidFill>
              </a:rPr>
              <a:t>dada </a:t>
            </a:r>
            <a:r>
              <a:rPr lang="pt-PT" dirty="0">
                <a:solidFill>
                  <a:srgbClr val="016340"/>
                </a:solidFill>
              </a:rPr>
              <a:t>em coordenadas homogéneas por </a:t>
            </a:r>
            <a:r>
              <a:rPr lang="pt-PT" b="1" i="1" dirty="0">
                <a:solidFill>
                  <a:srgbClr val="016340"/>
                </a:solidFill>
              </a:rPr>
              <a:t>P’ = R P</a:t>
            </a:r>
            <a:r>
              <a:rPr lang="pt-PT" dirty="0">
                <a:solidFill>
                  <a:srgbClr val="016340"/>
                </a:solidFill>
              </a:rPr>
              <a:t>, com </a:t>
            </a:r>
            <a:r>
              <a:rPr lang="pt-PT" b="1" i="1" dirty="0">
                <a:solidFill>
                  <a:srgbClr val="016340"/>
                </a:solidFill>
              </a:rPr>
              <a:t>R = </a:t>
            </a:r>
            <a:r>
              <a:rPr lang="pt-PT" b="1" i="1" dirty="0" err="1">
                <a:solidFill>
                  <a:srgbClr val="016340"/>
                </a:solidFill>
              </a:rPr>
              <a:t>R</a:t>
            </a:r>
            <a:r>
              <a:rPr lang="pt-PT" b="1" i="1" baseline="-25000" dirty="0" err="1">
                <a:solidFill>
                  <a:srgbClr val="016340"/>
                </a:solidFill>
              </a:rPr>
              <a:t>z</a:t>
            </a:r>
            <a:r>
              <a:rPr lang="pt-PT" b="1" i="1" dirty="0" err="1">
                <a:solidFill>
                  <a:srgbClr val="016340"/>
                </a:solidFill>
              </a:rPr>
              <a:t>R</a:t>
            </a:r>
            <a:r>
              <a:rPr lang="pt-PT" b="1" i="1" baseline="-25000" dirty="0" err="1">
                <a:solidFill>
                  <a:srgbClr val="016340"/>
                </a:solidFill>
              </a:rPr>
              <a:t>y</a:t>
            </a:r>
            <a:r>
              <a:rPr lang="pt-PT" b="1" i="1" dirty="0" err="1">
                <a:solidFill>
                  <a:srgbClr val="016340"/>
                </a:solidFill>
              </a:rPr>
              <a:t>R</a:t>
            </a:r>
            <a:r>
              <a:rPr lang="pt-PT" b="1" i="1" baseline="-25000" dirty="0" err="1">
                <a:solidFill>
                  <a:srgbClr val="016340"/>
                </a:solidFill>
              </a:rPr>
              <a:t>x</a:t>
            </a:r>
            <a:endParaRPr lang="pt-PT" b="1" i="1" baseline="-25000" dirty="0">
              <a:solidFill>
                <a:srgbClr val="016340"/>
              </a:solidFill>
            </a:endParaRPr>
          </a:p>
        </p:txBody>
      </p:sp>
      <p:graphicFrame>
        <p:nvGraphicFramePr>
          <p:cNvPr id="2" name="Objecto 1"/>
          <p:cNvGraphicFramePr>
            <a:graphicFrameLocks noChangeAspect="1"/>
          </p:cNvGraphicFramePr>
          <p:nvPr>
            <p:extLst>
              <p:ext uri="{D42A27DB-BD31-4B8C-83A1-F6EECF244321}">
                <p14:modId xmlns:p14="http://schemas.microsoft.com/office/powerpoint/2010/main" val="912804301"/>
              </p:ext>
            </p:extLst>
          </p:nvPr>
        </p:nvGraphicFramePr>
        <p:xfrm>
          <a:off x="5817972" y="4019325"/>
          <a:ext cx="2559050" cy="1198563"/>
        </p:xfrm>
        <a:graphic>
          <a:graphicData uri="http://schemas.openxmlformats.org/presentationml/2006/ole">
            <mc:AlternateContent xmlns:mc="http://schemas.openxmlformats.org/markup-compatibility/2006">
              <mc:Choice xmlns:v="urn:schemas-microsoft-com:vml" Requires="v">
                <p:oleObj spid="_x0000_s38096" name="Equação" r:id="rId4" imgW="1968480" imgH="914400" progId="Equation.3">
                  <p:embed/>
                </p:oleObj>
              </mc:Choice>
              <mc:Fallback>
                <p:oleObj name="Equação" r:id="rId4" imgW="1968480" imgH="914400" progId="Equation.3">
                  <p:embed/>
                  <p:pic>
                    <p:nvPicPr>
                      <p:cNvPr id="0" name="Object 3"/>
                      <p:cNvPicPr>
                        <a:picLocks noChangeAspect="1" noChangeArrowheads="1"/>
                      </p:cNvPicPr>
                      <p:nvPr/>
                    </p:nvPicPr>
                    <p:blipFill>
                      <a:blip r:embed="rId5"/>
                      <a:srcRect/>
                      <a:stretch>
                        <a:fillRect/>
                      </a:stretch>
                    </p:blipFill>
                    <p:spPr bwMode="auto">
                      <a:xfrm>
                        <a:off x="5817972" y="4019325"/>
                        <a:ext cx="2559050" cy="11985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o 2"/>
          <p:cNvGraphicFramePr>
            <a:graphicFrameLocks noChangeAspect="1"/>
          </p:cNvGraphicFramePr>
          <p:nvPr>
            <p:extLst>
              <p:ext uri="{D42A27DB-BD31-4B8C-83A1-F6EECF244321}">
                <p14:modId xmlns:p14="http://schemas.microsoft.com/office/powerpoint/2010/main" val="1134716081"/>
              </p:ext>
            </p:extLst>
          </p:nvPr>
        </p:nvGraphicFramePr>
        <p:xfrm>
          <a:off x="4195762" y="5216327"/>
          <a:ext cx="2581275" cy="1211262"/>
        </p:xfrm>
        <a:graphic>
          <a:graphicData uri="http://schemas.openxmlformats.org/presentationml/2006/ole">
            <mc:AlternateContent xmlns:mc="http://schemas.openxmlformats.org/markup-compatibility/2006">
              <mc:Choice xmlns:v="urn:schemas-microsoft-com:vml" Requires="v">
                <p:oleObj spid="_x0000_s38097" name="Equação" r:id="rId6" imgW="1981080" imgH="914400" progId="Equation.3">
                  <p:embed/>
                </p:oleObj>
              </mc:Choice>
              <mc:Fallback>
                <p:oleObj name="Equação" r:id="rId6" imgW="1981080" imgH="914400" progId="Equation.3">
                  <p:embed/>
                  <p:pic>
                    <p:nvPicPr>
                      <p:cNvPr id="0" name="Objecto 1"/>
                      <p:cNvPicPr>
                        <a:picLocks noChangeAspect="1" noChangeArrowheads="1"/>
                      </p:cNvPicPr>
                      <p:nvPr/>
                    </p:nvPicPr>
                    <p:blipFill>
                      <a:blip r:embed="rId7"/>
                      <a:srcRect/>
                      <a:stretch>
                        <a:fillRect/>
                      </a:stretch>
                    </p:blipFill>
                    <p:spPr bwMode="auto">
                      <a:xfrm>
                        <a:off x="4195762" y="5216327"/>
                        <a:ext cx="2581275" cy="12112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o 3"/>
          <p:cNvGraphicFramePr>
            <a:graphicFrameLocks noChangeAspect="1"/>
          </p:cNvGraphicFramePr>
          <p:nvPr>
            <p:extLst>
              <p:ext uri="{D42A27DB-BD31-4B8C-83A1-F6EECF244321}">
                <p14:modId xmlns:p14="http://schemas.microsoft.com/office/powerpoint/2010/main" val="496393678"/>
              </p:ext>
            </p:extLst>
          </p:nvPr>
        </p:nvGraphicFramePr>
        <p:xfrm>
          <a:off x="2411760" y="4005064"/>
          <a:ext cx="2563812" cy="1211263"/>
        </p:xfrm>
        <a:graphic>
          <a:graphicData uri="http://schemas.openxmlformats.org/presentationml/2006/ole">
            <mc:AlternateContent xmlns:mc="http://schemas.openxmlformats.org/markup-compatibility/2006">
              <mc:Choice xmlns:v="urn:schemas-microsoft-com:vml" Requires="v">
                <p:oleObj spid="_x0000_s38098" name="Equação" r:id="rId8" imgW="1968480" imgH="914400" progId="Equation.3">
                  <p:embed/>
                </p:oleObj>
              </mc:Choice>
              <mc:Fallback>
                <p:oleObj name="Equação" r:id="rId8" imgW="1968480" imgH="914400" progId="Equation.3">
                  <p:embed/>
                  <p:pic>
                    <p:nvPicPr>
                      <p:cNvPr id="0" name="Objecto 2"/>
                      <p:cNvPicPr>
                        <a:picLocks noChangeAspect="1" noChangeArrowheads="1"/>
                      </p:cNvPicPr>
                      <p:nvPr/>
                    </p:nvPicPr>
                    <p:blipFill>
                      <a:blip r:embed="rId9"/>
                      <a:srcRect/>
                      <a:stretch>
                        <a:fillRect/>
                      </a:stretch>
                    </p:blipFill>
                    <p:spPr bwMode="auto">
                      <a:xfrm>
                        <a:off x="2411760" y="4005064"/>
                        <a:ext cx="2563812" cy="1211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1608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smtClean="0">
                <a:solidFill>
                  <a:srgbClr val="016340"/>
                </a:solidFill>
              </a:rPr>
              <a:t>Da mesma forma, a </a:t>
            </a:r>
            <a:r>
              <a:rPr lang="pt-PT" dirty="0">
                <a:solidFill>
                  <a:srgbClr val="016340"/>
                </a:solidFill>
              </a:rPr>
              <a:t>rotação </a:t>
            </a:r>
            <a:r>
              <a:rPr lang="pt-PT" dirty="0" smtClean="0">
                <a:solidFill>
                  <a:srgbClr val="016340"/>
                </a:solidFill>
              </a:rPr>
              <a:t>2D </a:t>
            </a:r>
            <a:r>
              <a:rPr lang="pt-PT" dirty="0">
                <a:solidFill>
                  <a:srgbClr val="016340"/>
                </a:solidFill>
              </a:rPr>
              <a:t>sobre a </a:t>
            </a:r>
            <a:r>
              <a:rPr lang="pt-PT" dirty="0" smtClean="0">
                <a:solidFill>
                  <a:srgbClr val="016340"/>
                </a:solidFill>
              </a:rPr>
              <a:t>origem, segundo o eixo do sistema de coordenadas, pode </a:t>
            </a:r>
            <a:r>
              <a:rPr lang="pt-PT" dirty="0">
                <a:solidFill>
                  <a:srgbClr val="016340"/>
                </a:solidFill>
              </a:rPr>
              <a:t>ser definida em coordenadas homogéneas </a:t>
            </a:r>
            <a:r>
              <a:rPr lang="pt-PT" dirty="0" smtClean="0">
                <a:solidFill>
                  <a:srgbClr val="016340"/>
                </a:solidFill>
              </a:rPr>
              <a:t>por</a:t>
            </a:r>
            <a:endParaRPr lang="pt-PT" b="1" i="1" baseline="-25000" dirty="0">
              <a:solidFill>
                <a:srgbClr val="016340"/>
              </a:solidFill>
            </a:endParaRPr>
          </a:p>
        </p:txBody>
      </p:sp>
      <p:pic>
        <p:nvPicPr>
          <p:cNvPr id="5" name="Picture 4"/>
          <p:cNvPicPr>
            <a:picLocks noChangeAspect="1"/>
          </p:cNvPicPr>
          <p:nvPr/>
        </p:nvPicPr>
        <p:blipFill>
          <a:blip r:embed="rId3"/>
          <a:stretch>
            <a:fillRect/>
          </a:stretch>
        </p:blipFill>
        <p:spPr>
          <a:xfrm>
            <a:off x="3275856" y="4077072"/>
            <a:ext cx="4207094" cy="1463872"/>
          </a:xfrm>
          <a:prstGeom prst="rect">
            <a:avLst/>
          </a:prstGeom>
        </p:spPr>
      </p:pic>
    </p:spTree>
    <p:extLst>
      <p:ext uri="{BB962C8B-B14F-4D97-AF65-F5344CB8AC3E}">
        <p14:creationId xmlns:p14="http://schemas.microsoft.com/office/powerpoint/2010/main" val="3214765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 escalonamento:</a:t>
            </a:r>
          </a:p>
          <a:p>
            <a:pPr lvl="1" algn="just">
              <a:lnSpc>
                <a:spcPct val="90000"/>
              </a:lnSpc>
              <a:defRPr/>
            </a:pPr>
            <a:r>
              <a:rPr lang="pt-PT" dirty="0">
                <a:solidFill>
                  <a:srgbClr val="016340"/>
                </a:solidFill>
              </a:rPr>
              <a:t>Pode fazer com que um objeto se torne maior ou menor que o original;</a:t>
            </a:r>
          </a:p>
          <a:p>
            <a:pPr lvl="1" algn="just">
              <a:lnSpc>
                <a:spcPct val="90000"/>
              </a:lnSpc>
              <a:defRPr/>
            </a:pPr>
            <a:r>
              <a:rPr lang="pt-PT" dirty="0">
                <a:solidFill>
                  <a:srgbClr val="016340"/>
                </a:solidFill>
              </a:rPr>
              <a:t>Pode fazer com que um objeto se deforme em relação ao original</a:t>
            </a:r>
          </a:p>
          <a:p>
            <a:pPr lvl="2" algn="just">
              <a:lnSpc>
                <a:spcPct val="90000"/>
              </a:lnSpc>
              <a:defRPr/>
            </a:pPr>
            <a:r>
              <a:rPr lang="pt-PT" dirty="0">
                <a:solidFill>
                  <a:srgbClr val="016340"/>
                </a:solidFill>
              </a:rPr>
              <a:t>Sendo por causa disso conhecida como uma transformação não rígida, uma vez que pode tomar valores diferentes segundo cada um dos eixos.</a:t>
            </a:r>
          </a:p>
          <a:p>
            <a:pPr lvl="1" algn="just">
              <a:lnSpc>
                <a:spcPct val="90000"/>
              </a:lnSpc>
              <a:defRPr/>
            </a:pPr>
            <a:r>
              <a:rPr lang="pt-PT" dirty="0">
                <a:solidFill>
                  <a:srgbClr val="016340"/>
                </a:solidFill>
              </a:rPr>
              <a:t>Permite o “reflexo” de um </a:t>
            </a:r>
            <a:r>
              <a:rPr lang="pt-PT" dirty="0" smtClean="0">
                <a:solidFill>
                  <a:srgbClr val="016340"/>
                </a:solidFill>
              </a:rPr>
              <a:t>objeto </a:t>
            </a:r>
            <a:r>
              <a:rPr lang="pt-PT" dirty="0">
                <a:solidFill>
                  <a:srgbClr val="016340"/>
                </a:solidFill>
              </a:rPr>
              <a:t>em relação aos eixos.</a:t>
            </a:r>
          </a:p>
        </p:txBody>
      </p:sp>
    </p:spTree>
    <p:extLst>
      <p:ext uri="{BB962C8B-B14F-4D97-AF65-F5344CB8AC3E}">
        <p14:creationId xmlns:p14="http://schemas.microsoft.com/office/powerpoint/2010/main" val="1395412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marL="457200" lvl="1" indent="0" algn="just">
              <a:lnSpc>
                <a:spcPct val="90000"/>
              </a:lnSpc>
              <a:buNone/>
              <a:defRPr/>
            </a:pPr>
            <a:endParaRPr lang="pt-PT" dirty="0">
              <a:solidFill>
                <a:srgbClr val="016340"/>
              </a:solidFill>
            </a:endParaRPr>
          </a:p>
          <a:p>
            <a:pPr marL="457200" lvl="1" indent="0" algn="just">
              <a:lnSpc>
                <a:spcPct val="90000"/>
              </a:lnSpc>
              <a:buNone/>
              <a:defRPr/>
            </a:pPr>
            <a:endParaRPr lang="pt-PT" dirty="0">
              <a:solidFill>
                <a:srgbClr val="016340"/>
              </a:solidFill>
            </a:endParaRPr>
          </a:p>
          <a:p>
            <a:pPr marL="457200" lvl="1" indent="0" algn="just">
              <a:lnSpc>
                <a:spcPct val="90000"/>
              </a:lnSpc>
              <a:buNone/>
              <a:defRPr/>
            </a:pPr>
            <a:endParaRPr lang="pt-PT" dirty="0">
              <a:solidFill>
                <a:srgbClr val="016340"/>
              </a:solidFill>
            </a:endParaRPr>
          </a:p>
          <a:p>
            <a:pPr marL="457200" lvl="1" indent="0" algn="just">
              <a:lnSpc>
                <a:spcPct val="90000"/>
              </a:lnSpc>
              <a:buNone/>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algn="ctr">
              <a:lnSpc>
                <a:spcPct val="90000"/>
              </a:lnSpc>
              <a:buNone/>
              <a:defRPr/>
            </a:pPr>
            <a:r>
              <a:rPr lang="pt-PT" sz="2400" b="1" dirty="0">
                <a:solidFill>
                  <a:srgbClr val="016340"/>
                </a:solidFill>
              </a:rPr>
              <a:t>Figura 5.</a:t>
            </a:r>
            <a:r>
              <a:rPr lang="pt-PT" sz="2400" dirty="0">
                <a:solidFill>
                  <a:srgbClr val="016340"/>
                </a:solidFill>
              </a:rPr>
              <a:t> Exemplos de vários escalonamentos em 3D e 2D.</a:t>
            </a:r>
            <a:endParaRPr lang="pt-PT" dirty="0">
              <a:solidFill>
                <a:srgbClr val="016340"/>
              </a:solidFill>
            </a:endParaRPr>
          </a:p>
        </p:txBody>
      </p:sp>
      <p:grpSp>
        <p:nvGrpSpPr>
          <p:cNvPr id="22" name="Group 52"/>
          <p:cNvGrpSpPr>
            <a:grpSpLocks noChangeAspect="1"/>
          </p:cNvGrpSpPr>
          <p:nvPr/>
        </p:nvGrpSpPr>
        <p:grpSpPr bwMode="auto">
          <a:xfrm>
            <a:off x="4364915" y="3585688"/>
            <a:ext cx="1908072" cy="1703958"/>
            <a:chOff x="2944" y="3055"/>
            <a:chExt cx="918" cy="918"/>
          </a:xfrm>
        </p:grpSpPr>
        <p:grpSp>
          <p:nvGrpSpPr>
            <p:cNvPr id="23" name="Group 51"/>
            <p:cNvGrpSpPr>
              <a:grpSpLocks/>
            </p:cNvGrpSpPr>
            <p:nvPr/>
          </p:nvGrpSpPr>
          <p:grpSpPr bwMode="auto">
            <a:xfrm>
              <a:off x="3403" y="3055"/>
              <a:ext cx="459" cy="459"/>
              <a:chOff x="3403" y="3055"/>
              <a:chExt cx="459" cy="459"/>
            </a:xfrm>
          </p:grpSpPr>
          <p:sp>
            <p:nvSpPr>
              <p:cNvPr id="29" name="Rectangle 33"/>
              <p:cNvSpPr>
                <a:spLocks noChangeAspect="1" noChangeArrowheads="1"/>
              </p:cNvSpPr>
              <p:nvPr/>
            </p:nvSpPr>
            <p:spPr bwMode="auto">
              <a:xfrm>
                <a:off x="3403" y="3256"/>
                <a:ext cx="270" cy="258"/>
              </a:xfrm>
              <a:prstGeom prst="rect">
                <a:avLst/>
              </a:prstGeom>
              <a:noFill/>
              <a:ln w="9525">
                <a:solidFill>
                  <a:schemeClr val="tx1"/>
                </a:solidFill>
                <a:prstDash val="sysDot"/>
                <a:miter lim="800000"/>
                <a:headEnd/>
                <a:tailEnd/>
              </a:ln>
            </p:spPr>
            <p:txBody>
              <a:bodyPr wrap="none" anchor="ctr"/>
              <a:lstStyle/>
              <a:p>
                <a:endParaRPr lang="pt-PT"/>
              </a:p>
            </p:txBody>
          </p:sp>
          <p:grpSp>
            <p:nvGrpSpPr>
              <p:cNvPr id="30" name="Group 34"/>
              <p:cNvGrpSpPr>
                <a:grpSpLocks noChangeAspect="1"/>
              </p:cNvGrpSpPr>
              <p:nvPr/>
            </p:nvGrpSpPr>
            <p:grpSpPr bwMode="auto">
              <a:xfrm>
                <a:off x="3403" y="3055"/>
                <a:ext cx="459" cy="459"/>
                <a:chOff x="960" y="1104"/>
                <a:chExt cx="816" cy="768"/>
              </a:xfrm>
            </p:grpSpPr>
            <p:sp>
              <p:nvSpPr>
                <p:cNvPr id="31" name="Line 35"/>
                <p:cNvSpPr>
                  <a:spLocks noChangeAspect="1" noChangeShapeType="1"/>
                </p:cNvSpPr>
                <p:nvPr/>
              </p:nvSpPr>
              <p:spPr bwMode="auto">
                <a:xfrm flipV="1">
                  <a:off x="960" y="1104"/>
                  <a:ext cx="0" cy="768"/>
                </a:xfrm>
                <a:prstGeom prst="line">
                  <a:avLst/>
                </a:prstGeom>
                <a:noFill/>
                <a:ln w="9525">
                  <a:solidFill>
                    <a:schemeClr val="tx1"/>
                  </a:solidFill>
                  <a:round/>
                  <a:headEnd/>
                  <a:tailEnd type="triangle" w="med" len="med"/>
                </a:ln>
              </p:spPr>
              <p:txBody>
                <a:bodyPr wrap="none" anchor="ctr"/>
                <a:lstStyle/>
                <a:p>
                  <a:endParaRPr lang="pt-PT"/>
                </a:p>
              </p:txBody>
            </p:sp>
            <p:sp>
              <p:nvSpPr>
                <p:cNvPr id="32" name="Line 36"/>
                <p:cNvSpPr>
                  <a:spLocks noChangeAspect="1" noChangeShapeType="1"/>
                </p:cNvSpPr>
                <p:nvPr/>
              </p:nvSpPr>
              <p:spPr bwMode="auto">
                <a:xfrm>
                  <a:off x="960" y="1872"/>
                  <a:ext cx="816" cy="0"/>
                </a:xfrm>
                <a:prstGeom prst="line">
                  <a:avLst/>
                </a:prstGeom>
                <a:noFill/>
                <a:ln w="9525">
                  <a:solidFill>
                    <a:schemeClr val="tx1"/>
                  </a:solidFill>
                  <a:round/>
                  <a:headEnd/>
                  <a:tailEnd type="triangle" w="med" len="med"/>
                </a:ln>
              </p:spPr>
              <p:txBody>
                <a:bodyPr wrap="none" anchor="ctr"/>
                <a:lstStyle/>
                <a:p>
                  <a:endParaRPr lang="pt-PT"/>
                </a:p>
              </p:txBody>
            </p:sp>
          </p:grpSp>
        </p:grpSp>
        <p:grpSp>
          <p:nvGrpSpPr>
            <p:cNvPr id="24" name="Group 43"/>
            <p:cNvGrpSpPr>
              <a:grpSpLocks noChangeAspect="1"/>
            </p:cNvGrpSpPr>
            <p:nvPr/>
          </p:nvGrpSpPr>
          <p:grpSpPr bwMode="auto">
            <a:xfrm>
              <a:off x="2944" y="3514"/>
              <a:ext cx="459" cy="459"/>
              <a:chOff x="2544" y="3512"/>
              <a:chExt cx="680" cy="680"/>
            </a:xfrm>
          </p:grpSpPr>
          <p:sp>
            <p:nvSpPr>
              <p:cNvPr id="25" name="Rectangle 38"/>
              <p:cNvSpPr>
                <a:spLocks noChangeAspect="1" noChangeArrowheads="1"/>
              </p:cNvSpPr>
              <p:nvPr/>
            </p:nvSpPr>
            <p:spPr bwMode="auto">
              <a:xfrm flipH="1" flipV="1">
                <a:off x="2824" y="3512"/>
                <a:ext cx="400" cy="383"/>
              </a:xfrm>
              <a:prstGeom prst="rect">
                <a:avLst/>
              </a:prstGeom>
              <a:noFill/>
              <a:ln w="9525">
                <a:solidFill>
                  <a:schemeClr val="tx1"/>
                </a:solidFill>
                <a:miter lim="800000"/>
                <a:headEnd/>
                <a:tailEnd/>
              </a:ln>
            </p:spPr>
            <p:txBody>
              <a:bodyPr wrap="none" anchor="ctr"/>
              <a:lstStyle/>
              <a:p>
                <a:endParaRPr lang="pt-PT"/>
              </a:p>
            </p:txBody>
          </p:sp>
          <p:grpSp>
            <p:nvGrpSpPr>
              <p:cNvPr id="26" name="Group 42"/>
              <p:cNvGrpSpPr>
                <a:grpSpLocks noChangeAspect="1"/>
              </p:cNvGrpSpPr>
              <p:nvPr/>
            </p:nvGrpSpPr>
            <p:grpSpPr bwMode="auto">
              <a:xfrm>
                <a:off x="2544" y="3512"/>
                <a:ext cx="680" cy="680"/>
                <a:chOff x="2544" y="3512"/>
                <a:chExt cx="680" cy="680"/>
              </a:xfrm>
            </p:grpSpPr>
            <p:sp>
              <p:nvSpPr>
                <p:cNvPr id="27" name="Line 40"/>
                <p:cNvSpPr>
                  <a:spLocks noChangeAspect="1" noChangeShapeType="1"/>
                </p:cNvSpPr>
                <p:nvPr/>
              </p:nvSpPr>
              <p:spPr bwMode="auto">
                <a:xfrm flipH="1">
                  <a:off x="3224" y="3512"/>
                  <a:ext cx="0" cy="680"/>
                </a:xfrm>
                <a:prstGeom prst="line">
                  <a:avLst/>
                </a:prstGeom>
                <a:noFill/>
                <a:ln w="9525">
                  <a:solidFill>
                    <a:schemeClr val="tx1"/>
                  </a:solidFill>
                  <a:round/>
                  <a:headEnd/>
                  <a:tailEnd/>
                </a:ln>
              </p:spPr>
              <p:txBody>
                <a:bodyPr wrap="none" anchor="ctr"/>
                <a:lstStyle/>
                <a:p>
                  <a:endParaRPr lang="pt-PT"/>
                </a:p>
              </p:txBody>
            </p:sp>
            <p:sp>
              <p:nvSpPr>
                <p:cNvPr id="28" name="Line 41"/>
                <p:cNvSpPr>
                  <a:spLocks noChangeAspect="1" noChangeShapeType="1"/>
                </p:cNvSpPr>
                <p:nvPr/>
              </p:nvSpPr>
              <p:spPr bwMode="auto">
                <a:xfrm flipH="1" flipV="1">
                  <a:off x="2544" y="3512"/>
                  <a:ext cx="680" cy="0"/>
                </a:xfrm>
                <a:prstGeom prst="line">
                  <a:avLst/>
                </a:prstGeom>
                <a:noFill/>
                <a:ln w="9525">
                  <a:solidFill>
                    <a:schemeClr val="tx1"/>
                  </a:solidFill>
                  <a:round/>
                  <a:headEnd/>
                  <a:tailEnd/>
                </a:ln>
              </p:spPr>
              <p:txBody>
                <a:bodyPr wrap="none" anchor="ctr"/>
                <a:lstStyle/>
                <a:p>
                  <a:endParaRPr lang="pt-PT"/>
                </a:p>
              </p:txBody>
            </p:sp>
          </p:grpSp>
        </p:grpSp>
      </p:grpSp>
      <p:pic>
        <p:nvPicPr>
          <p:cNvPr id="3" name="Picture 2">
            <a:extLst>
              <a:ext uri="{FF2B5EF4-FFF2-40B4-BE49-F238E27FC236}">
                <a16:creationId xmlns:a16="http://schemas.microsoft.com/office/drawing/2014/main" id="{78DAC4B3-F81A-401A-B90C-05086CBD8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1789552"/>
            <a:ext cx="2462378" cy="2088509"/>
          </a:xfrm>
          <a:prstGeom prst="rect">
            <a:avLst/>
          </a:prstGeom>
        </p:spPr>
      </p:pic>
      <p:pic>
        <p:nvPicPr>
          <p:cNvPr id="5" name="Picture 4">
            <a:extLst>
              <a:ext uri="{FF2B5EF4-FFF2-40B4-BE49-F238E27FC236}">
                <a16:creationId xmlns:a16="http://schemas.microsoft.com/office/drawing/2014/main" id="{E72D3D64-C6FB-4BAB-8DD8-A5FAA8CF17CF}"/>
              </a:ext>
            </a:extLst>
          </p:cNvPr>
          <p:cNvPicPr>
            <a:picLocks noChangeAspect="1"/>
          </p:cNvPicPr>
          <p:nvPr/>
        </p:nvPicPr>
        <p:blipFill>
          <a:blip r:embed="rId4"/>
          <a:stretch>
            <a:fillRect/>
          </a:stretch>
        </p:blipFill>
        <p:spPr>
          <a:xfrm>
            <a:off x="5889524" y="1952061"/>
            <a:ext cx="2462378" cy="180651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No escalonamento há um ponto fixo (a origem do objeto) que não sofre qualquer transformação.</a:t>
            </a:r>
          </a:p>
          <a:p>
            <a:pPr algn="just">
              <a:lnSpc>
                <a:spcPct val="90000"/>
              </a:lnSpc>
              <a:defRPr/>
            </a:pPr>
            <a:r>
              <a:rPr lang="pt-PT" dirty="0">
                <a:solidFill>
                  <a:srgbClr val="016340"/>
                </a:solidFill>
              </a:rPr>
              <a:t>Considerando que a origem do </a:t>
            </a:r>
            <a:r>
              <a:rPr lang="pt-PT" dirty="0" smtClean="0">
                <a:solidFill>
                  <a:srgbClr val="016340"/>
                </a:solidFill>
              </a:rPr>
              <a:t>objeto </a:t>
            </a:r>
            <a:r>
              <a:rPr lang="pt-PT" dirty="0">
                <a:solidFill>
                  <a:srgbClr val="016340"/>
                </a:solidFill>
              </a:rPr>
              <a:t>é a origem do sistema de coordenadas, um escalonamento 3D, em coordenadas homogéneas, é dado por</a:t>
            </a:r>
          </a:p>
        </p:txBody>
      </p:sp>
      <p:graphicFrame>
        <p:nvGraphicFramePr>
          <p:cNvPr id="2" name="Objecto 1"/>
          <p:cNvGraphicFramePr>
            <a:graphicFrameLocks noChangeAspect="1"/>
          </p:cNvGraphicFramePr>
          <p:nvPr>
            <p:extLst>
              <p:ext uri="{D42A27DB-BD31-4B8C-83A1-F6EECF244321}">
                <p14:modId xmlns:p14="http://schemas.microsoft.com/office/powerpoint/2010/main" val="2052048806"/>
              </p:ext>
            </p:extLst>
          </p:nvPr>
        </p:nvGraphicFramePr>
        <p:xfrm>
          <a:off x="2987824" y="4869160"/>
          <a:ext cx="5371115" cy="1635638"/>
        </p:xfrm>
        <a:graphic>
          <a:graphicData uri="http://schemas.openxmlformats.org/presentationml/2006/ole">
            <mc:AlternateContent xmlns:mc="http://schemas.openxmlformats.org/markup-compatibility/2006">
              <mc:Choice xmlns:v="urn:schemas-microsoft-com:vml" Requires="v">
                <p:oleObj spid="_x0000_s36938" name="Equation" r:id="rId4" imgW="2990945" imgH="904817" progId="Equation.3">
                  <p:embed/>
                </p:oleObj>
              </mc:Choice>
              <mc:Fallback>
                <p:oleObj name="Equation" r:id="rId4" imgW="2990945" imgH="90481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4869160"/>
                        <a:ext cx="5371115" cy="16356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93313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534472" cy="4525963"/>
          </a:xfrm>
        </p:spPr>
        <p:txBody>
          <a:bodyPr/>
          <a:lstStyle/>
          <a:p>
            <a:pPr algn="just">
              <a:lnSpc>
                <a:spcPct val="90000"/>
              </a:lnSpc>
              <a:defRPr/>
            </a:pPr>
            <a:r>
              <a:rPr lang="pt-PT" dirty="0" smtClean="0">
                <a:solidFill>
                  <a:srgbClr val="016340"/>
                </a:solidFill>
              </a:rPr>
              <a:t>Da mesma forma, considerando </a:t>
            </a:r>
            <a:r>
              <a:rPr lang="pt-PT" dirty="0">
                <a:solidFill>
                  <a:srgbClr val="016340"/>
                </a:solidFill>
              </a:rPr>
              <a:t>que a origem do </a:t>
            </a:r>
            <a:r>
              <a:rPr lang="pt-PT" dirty="0" smtClean="0">
                <a:solidFill>
                  <a:srgbClr val="016340"/>
                </a:solidFill>
              </a:rPr>
              <a:t>objeto </a:t>
            </a:r>
            <a:r>
              <a:rPr lang="pt-PT" dirty="0">
                <a:solidFill>
                  <a:srgbClr val="016340"/>
                </a:solidFill>
              </a:rPr>
              <a:t>é a origem do sistema de </a:t>
            </a:r>
            <a:r>
              <a:rPr lang="pt-PT" dirty="0" smtClean="0">
                <a:solidFill>
                  <a:srgbClr val="016340"/>
                </a:solidFill>
              </a:rPr>
              <a:t>coordenadas, </a:t>
            </a:r>
            <a:r>
              <a:rPr lang="pt-PT" dirty="0">
                <a:solidFill>
                  <a:srgbClr val="016340"/>
                </a:solidFill>
              </a:rPr>
              <a:t>um escalonamento </a:t>
            </a:r>
            <a:r>
              <a:rPr lang="pt-PT" dirty="0" smtClean="0">
                <a:solidFill>
                  <a:srgbClr val="016340"/>
                </a:solidFill>
              </a:rPr>
              <a:t>2D</a:t>
            </a:r>
            <a:r>
              <a:rPr lang="pt-PT" dirty="0">
                <a:solidFill>
                  <a:srgbClr val="016340"/>
                </a:solidFill>
              </a:rPr>
              <a:t>, em coordenadas homogéneas, é dado por</a:t>
            </a:r>
          </a:p>
        </p:txBody>
      </p:sp>
      <p:pic>
        <p:nvPicPr>
          <p:cNvPr id="3" name="Picture 2"/>
          <p:cNvPicPr>
            <a:picLocks noChangeAspect="1"/>
          </p:cNvPicPr>
          <p:nvPr/>
        </p:nvPicPr>
        <p:blipFill>
          <a:blip r:embed="rId3"/>
          <a:stretch>
            <a:fillRect/>
          </a:stretch>
        </p:blipFill>
        <p:spPr>
          <a:xfrm>
            <a:off x="3779912" y="4149080"/>
            <a:ext cx="3502755" cy="1671439"/>
          </a:xfrm>
          <a:prstGeom prst="rect">
            <a:avLst/>
          </a:prstGeom>
        </p:spPr>
      </p:pic>
    </p:spTree>
    <p:extLst>
      <p:ext uri="{BB962C8B-B14F-4D97-AF65-F5344CB8AC3E}">
        <p14:creationId xmlns:p14="http://schemas.microsoft.com/office/powerpoint/2010/main" val="48604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Considerando que a origem do objeto não é a origem do sistema de coordenadas tem que fazer primeiro uma translação do objeto para a origem do sistema de coordenadas, seguido do escalonamento feito como no caso anterior e, por fim, uma translação em sentido contrário à que foi feita inicialmente (ver figura 6).</a:t>
            </a:r>
          </a:p>
        </p:txBody>
      </p:sp>
    </p:spTree>
    <p:extLst>
      <p:ext uri="{BB962C8B-B14F-4D97-AF65-F5344CB8AC3E}">
        <p14:creationId xmlns:p14="http://schemas.microsoft.com/office/powerpoint/2010/main" val="532654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ctr">
              <a:lnSpc>
                <a:spcPct val="90000"/>
              </a:lnSpc>
              <a:buNone/>
              <a:defRPr/>
            </a:pPr>
            <a:endParaRPr lang="pt-PT" sz="2400" b="1" dirty="0">
              <a:solidFill>
                <a:srgbClr val="016340"/>
              </a:solidFill>
            </a:endParaRPr>
          </a:p>
          <a:p>
            <a:pPr algn="ctr">
              <a:lnSpc>
                <a:spcPct val="90000"/>
              </a:lnSpc>
              <a:buNone/>
              <a:defRPr/>
            </a:pPr>
            <a:endParaRPr lang="pt-PT" sz="1200" b="1" dirty="0">
              <a:solidFill>
                <a:srgbClr val="016340"/>
              </a:solidFill>
            </a:endParaRPr>
          </a:p>
          <a:p>
            <a:pPr algn="ctr">
              <a:lnSpc>
                <a:spcPct val="90000"/>
              </a:lnSpc>
              <a:buNone/>
              <a:defRPr/>
            </a:pPr>
            <a:r>
              <a:rPr lang="pt-PT" sz="2400" b="1" dirty="0">
                <a:solidFill>
                  <a:srgbClr val="016340"/>
                </a:solidFill>
              </a:rPr>
              <a:t>Figura 6.</a:t>
            </a:r>
            <a:r>
              <a:rPr lang="pt-PT" sz="2400" dirty="0">
                <a:solidFill>
                  <a:srgbClr val="016340"/>
                </a:solidFill>
              </a:rPr>
              <a:t> Escalonamentos num ponto diferente da origem do sistema de coordenadas do mundo.</a:t>
            </a:r>
          </a:p>
        </p:txBody>
      </p:sp>
      <p:pic>
        <p:nvPicPr>
          <p:cNvPr id="2" name="Picture 1">
            <a:extLst>
              <a:ext uri="{FF2B5EF4-FFF2-40B4-BE49-F238E27FC236}">
                <a16:creationId xmlns:a16="http://schemas.microsoft.com/office/drawing/2014/main" id="{640B01C9-149B-4A44-AD3F-7D6244DD2C09}"/>
              </a:ext>
            </a:extLst>
          </p:cNvPr>
          <p:cNvPicPr>
            <a:picLocks noChangeAspect="1"/>
          </p:cNvPicPr>
          <p:nvPr/>
        </p:nvPicPr>
        <p:blipFill>
          <a:blip r:embed="rId3"/>
          <a:stretch>
            <a:fillRect/>
          </a:stretch>
        </p:blipFill>
        <p:spPr>
          <a:xfrm>
            <a:off x="1907704" y="1772816"/>
            <a:ext cx="3110493" cy="2714344"/>
          </a:xfrm>
          <a:prstGeom prst="rect">
            <a:avLst/>
          </a:prstGeom>
        </p:spPr>
      </p:pic>
      <p:pic>
        <p:nvPicPr>
          <p:cNvPr id="3" name="Picture 2">
            <a:extLst>
              <a:ext uri="{FF2B5EF4-FFF2-40B4-BE49-F238E27FC236}">
                <a16:creationId xmlns:a16="http://schemas.microsoft.com/office/drawing/2014/main" id="{71F38FF9-596E-44B3-8E64-34633A1B2589}"/>
              </a:ext>
            </a:extLst>
          </p:cNvPr>
          <p:cNvPicPr>
            <a:picLocks noChangeAspect="1"/>
          </p:cNvPicPr>
          <p:nvPr/>
        </p:nvPicPr>
        <p:blipFill>
          <a:blip r:embed="rId4"/>
          <a:stretch>
            <a:fillRect/>
          </a:stretch>
        </p:blipFill>
        <p:spPr>
          <a:xfrm>
            <a:off x="5210868" y="2161321"/>
            <a:ext cx="3568402" cy="437634"/>
          </a:xfrm>
          <a:prstGeom prst="rect">
            <a:avLst/>
          </a:prstGeom>
        </p:spPr>
      </p:pic>
      <p:pic>
        <p:nvPicPr>
          <p:cNvPr id="4" name="Picture 3">
            <a:extLst>
              <a:ext uri="{FF2B5EF4-FFF2-40B4-BE49-F238E27FC236}">
                <a16:creationId xmlns:a16="http://schemas.microsoft.com/office/drawing/2014/main" id="{6594F920-DADF-4CF0-8447-5FF1168ED74F}"/>
              </a:ext>
            </a:extLst>
          </p:cNvPr>
          <p:cNvPicPr>
            <a:picLocks noChangeAspect="1"/>
          </p:cNvPicPr>
          <p:nvPr/>
        </p:nvPicPr>
        <p:blipFill>
          <a:blip r:embed="rId5"/>
          <a:stretch>
            <a:fillRect/>
          </a:stretch>
        </p:blipFill>
        <p:spPr>
          <a:xfrm>
            <a:off x="5252070" y="2694838"/>
            <a:ext cx="3568402" cy="1742274"/>
          </a:xfrm>
          <a:prstGeom prst="rect">
            <a:avLst/>
          </a:prstGeom>
        </p:spPr>
      </p:pic>
    </p:spTree>
    <p:extLst>
      <p:ext uri="{BB962C8B-B14F-4D97-AF65-F5344CB8AC3E}">
        <p14:creationId xmlns:p14="http://schemas.microsoft.com/office/powerpoint/2010/main" val="146267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606480" cy="4525963"/>
          </a:xfrm>
        </p:spPr>
        <p:txBody>
          <a:bodyPr/>
          <a:lstStyle/>
          <a:p>
            <a:pPr algn="just">
              <a:lnSpc>
                <a:spcPct val="90000"/>
              </a:lnSpc>
              <a:defRPr/>
            </a:pPr>
            <a:r>
              <a:rPr lang="pt-PT" dirty="0">
                <a:solidFill>
                  <a:srgbClr val="016340"/>
                </a:solidFill>
              </a:rPr>
              <a:t>Em resumo, qualquer transformação </a:t>
            </a:r>
            <a:r>
              <a:rPr lang="pt-PT" dirty="0" smtClean="0">
                <a:solidFill>
                  <a:srgbClr val="016340"/>
                </a:solidFill>
              </a:rPr>
              <a:t>geométrica 3D, </a:t>
            </a:r>
            <a:r>
              <a:rPr lang="pt-PT" dirty="0">
                <a:solidFill>
                  <a:srgbClr val="016340"/>
                </a:solidFill>
              </a:rPr>
              <a:t>usando coordenadas homogéneas, pode ser descrita </a:t>
            </a:r>
            <a:r>
              <a:rPr lang="pt-PT" dirty="0" smtClean="0">
                <a:solidFill>
                  <a:srgbClr val="016340"/>
                </a:solidFill>
              </a:rPr>
              <a:t>por </a:t>
            </a:r>
            <a:r>
              <a:rPr lang="pt-PT" b="1" i="1" dirty="0" smtClean="0">
                <a:solidFill>
                  <a:srgbClr val="016340"/>
                </a:solidFill>
                <a:sym typeface="Symbol" pitchFamily="18" charset="2"/>
              </a:rPr>
              <a:t>P</a:t>
            </a:r>
            <a:r>
              <a:rPr lang="pt-PT" b="1" i="1" dirty="0">
                <a:solidFill>
                  <a:srgbClr val="016340"/>
                </a:solidFill>
                <a:sym typeface="Symbol" pitchFamily="18" charset="2"/>
              </a:rPr>
              <a:t>’ = M P</a:t>
            </a:r>
            <a:r>
              <a:rPr lang="pt-PT" dirty="0">
                <a:solidFill>
                  <a:srgbClr val="016340"/>
                </a:solidFill>
                <a:sym typeface="Symbol" pitchFamily="18" charset="2"/>
              </a:rPr>
              <a:t>, em que,</a:t>
            </a:r>
          </a:p>
          <a:p>
            <a:pPr lvl="3" algn="just">
              <a:lnSpc>
                <a:spcPct val="90000"/>
              </a:lnSpc>
              <a:defRPr/>
            </a:pPr>
            <a:endParaRPr lang="pt-PT" sz="1200"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smtClean="0">
              <a:solidFill>
                <a:srgbClr val="016340"/>
              </a:solidFill>
            </a:endParaRPr>
          </a:p>
          <a:p>
            <a:pPr lvl="2" algn="just">
              <a:lnSpc>
                <a:spcPct val="90000"/>
              </a:lnSpc>
              <a:defRPr/>
            </a:pPr>
            <a:endParaRPr lang="pt-PT" dirty="0">
              <a:solidFill>
                <a:srgbClr val="016340"/>
              </a:solidFill>
            </a:endParaRPr>
          </a:p>
          <a:p>
            <a:pPr algn="just">
              <a:lnSpc>
                <a:spcPct val="90000"/>
              </a:lnSpc>
              <a:defRPr/>
            </a:pPr>
            <a:r>
              <a:rPr lang="pt-PT" dirty="0">
                <a:solidFill>
                  <a:srgbClr val="016340"/>
                </a:solidFill>
              </a:rPr>
              <a:t>Estas transformações estão sob a restrição de linearidade.</a:t>
            </a:r>
            <a:endParaRPr lang="pt-PT" dirty="0">
              <a:solidFill>
                <a:srgbClr val="016340"/>
              </a:solidFill>
              <a:sym typeface="Symbol" pitchFamily="18" charset="2"/>
            </a:endParaRPr>
          </a:p>
        </p:txBody>
      </p:sp>
      <p:graphicFrame>
        <p:nvGraphicFramePr>
          <p:cNvPr id="8196" name="Object 4"/>
          <p:cNvGraphicFramePr>
            <a:graphicFrameLocks noChangeAspect="1"/>
          </p:cNvGraphicFramePr>
          <p:nvPr>
            <p:extLst>
              <p:ext uri="{D42A27DB-BD31-4B8C-83A1-F6EECF244321}">
                <p14:modId xmlns:p14="http://schemas.microsoft.com/office/powerpoint/2010/main" val="1802466523"/>
              </p:ext>
            </p:extLst>
          </p:nvPr>
        </p:nvGraphicFramePr>
        <p:xfrm>
          <a:off x="3925510" y="3501008"/>
          <a:ext cx="3121779" cy="1638323"/>
        </p:xfrm>
        <a:graphic>
          <a:graphicData uri="http://schemas.openxmlformats.org/presentationml/2006/ole">
            <mc:AlternateContent xmlns:mc="http://schemas.openxmlformats.org/markup-compatibility/2006">
              <mc:Choice xmlns:v="urn:schemas-microsoft-com:vml" Requires="v">
                <p:oleObj spid="_x0000_s31823" name="Equation" r:id="rId4" imgW="1739880" imgH="914400" progId="Equation.3">
                  <p:embed/>
                </p:oleObj>
              </mc:Choice>
              <mc:Fallback>
                <p:oleObj name="Equation" r:id="rId4" imgW="173988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510" y="3501008"/>
                        <a:ext cx="3121779" cy="1638323"/>
                      </a:xfrm>
                      <a:prstGeom prst="rect">
                        <a:avLst/>
                      </a:prstGeom>
                      <a:noFill/>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smtClean="0">
                <a:solidFill>
                  <a:srgbClr val="016340"/>
                </a:solidFill>
              </a:rPr>
              <a:t>A </a:t>
            </a:r>
            <a:r>
              <a:rPr lang="pt-PT" dirty="0">
                <a:solidFill>
                  <a:srgbClr val="016340"/>
                </a:solidFill>
              </a:rPr>
              <a:t>matriz </a:t>
            </a:r>
            <a:r>
              <a:rPr lang="pt-PT" b="1" i="1" dirty="0">
                <a:solidFill>
                  <a:srgbClr val="016340"/>
                </a:solidFill>
              </a:rPr>
              <a:t>M</a:t>
            </a:r>
            <a:r>
              <a:rPr lang="pt-PT" dirty="0">
                <a:solidFill>
                  <a:srgbClr val="016340"/>
                </a:solidFill>
              </a:rPr>
              <a:t> tem 12 graus de </a:t>
            </a:r>
            <a:r>
              <a:rPr lang="pt-PT" dirty="0" smtClean="0">
                <a:solidFill>
                  <a:srgbClr val="016340"/>
                </a:solidFill>
              </a:rPr>
              <a:t>liberdade (número </a:t>
            </a:r>
            <a:r>
              <a:rPr lang="pt-PT" dirty="0">
                <a:solidFill>
                  <a:srgbClr val="016340"/>
                </a:solidFill>
              </a:rPr>
              <a:t>de elementos </a:t>
            </a:r>
            <a:r>
              <a:rPr lang="pt-PT" dirty="0" smtClean="0">
                <a:solidFill>
                  <a:srgbClr val="016340"/>
                </a:solidFill>
              </a:rPr>
              <a:t>da matriz </a:t>
            </a:r>
            <a:r>
              <a:rPr lang="pt-PT" b="1" i="1" dirty="0" smtClean="0">
                <a:solidFill>
                  <a:srgbClr val="016340"/>
                </a:solidFill>
              </a:rPr>
              <a:t>M</a:t>
            </a:r>
            <a:r>
              <a:rPr lang="pt-PT" dirty="0" smtClean="0">
                <a:solidFill>
                  <a:srgbClr val="016340"/>
                </a:solidFill>
              </a:rPr>
              <a:t> que </a:t>
            </a:r>
            <a:r>
              <a:rPr lang="pt-PT" dirty="0">
                <a:solidFill>
                  <a:srgbClr val="016340"/>
                </a:solidFill>
              </a:rPr>
              <a:t>não é </a:t>
            </a:r>
            <a:r>
              <a:rPr lang="pt-PT" dirty="0" smtClean="0">
                <a:solidFill>
                  <a:srgbClr val="016340"/>
                </a:solidFill>
              </a:rPr>
              <a:t>constante), onde</a:t>
            </a:r>
            <a:endParaRPr lang="pt-PT" dirty="0">
              <a:solidFill>
                <a:srgbClr val="016340"/>
              </a:solidFill>
            </a:endParaRPr>
          </a:p>
          <a:p>
            <a:pPr lvl="1" algn="just">
              <a:lnSpc>
                <a:spcPct val="90000"/>
              </a:lnSpc>
              <a:defRPr/>
            </a:pPr>
            <a:r>
              <a:rPr lang="pt-PT" dirty="0" smtClean="0">
                <a:solidFill>
                  <a:srgbClr val="016340"/>
                </a:solidFill>
                <a:sym typeface="Symbol" pitchFamily="18" charset="2"/>
              </a:rPr>
              <a:t>Na representação </a:t>
            </a:r>
            <a:r>
              <a:rPr lang="pt-PT" dirty="0">
                <a:solidFill>
                  <a:srgbClr val="016340"/>
                </a:solidFill>
                <a:sym typeface="Symbol" pitchFamily="18" charset="2"/>
              </a:rPr>
              <a:t>de vetores intervêm 9 graus de liberdade;</a:t>
            </a:r>
          </a:p>
          <a:p>
            <a:pPr lvl="1" algn="just">
              <a:lnSpc>
                <a:spcPct val="90000"/>
              </a:lnSpc>
              <a:defRPr/>
            </a:pPr>
            <a:r>
              <a:rPr lang="pt-PT" dirty="0">
                <a:solidFill>
                  <a:srgbClr val="016340"/>
                </a:solidFill>
                <a:sym typeface="Symbol" pitchFamily="18" charset="2"/>
              </a:rPr>
              <a:t>Na representação de pontos intervêm os 12 graus de liberdade</a:t>
            </a:r>
            <a:r>
              <a:rPr lang="pt-PT" dirty="0" smtClean="0">
                <a:solidFill>
                  <a:srgbClr val="016340"/>
                </a:solidFill>
                <a:sym typeface="Symbol" pitchFamily="18" charset="2"/>
              </a:rPr>
              <a:t>.</a:t>
            </a:r>
          </a:p>
          <a:p>
            <a:pPr algn="just">
              <a:lnSpc>
                <a:spcPct val="90000"/>
              </a:lnSpc>
              <a:defRPr/>
            </a:pPr>
            <a:r>
              <a:rPr lang="pt-PT" dirty="0" smtClean="0">
                <a:solidFill>
                  <a:srgbClr val="016340"/>
                </a:solidFill>
              </a:rPr>
              <a:t>No caso 2D, a </a:t>
            </a:r>
            <a:r>
              <a:rPr lang="pt-PT" dirty="0">
                <a:solidFill>
                  <a:srgbClr val="016340"/>
                </a:solidFill>
              </a:rPr>
              <a:t>matriz </a:t>
            </a:r>
            <a:r>
              <a:rPr lang="pt-PT" b="1" i="1" dirty="0">
                <a:solidFill>
                  <a:srgbClr val="016340"/>
                </a:solidFill>
              </a:rPr>
              <a:t>M</a:t>
            </a:r>
            <a:r>
              <a:rPr lang="pt-PT" dirty="0">
                <a:solidFill>
                  <a:srgbClr val="016340"/>
                </a:solidFill>
              </a:rPr>
              <a:t> tem </a:t>
            </a:r>
            <a:r>
              <a:rPr lang="pt-PT" dirty="0" smtClean="0">
                <a:solidFill>
                  <a:srgbClr val="016340"/>
                </a:solidFill>
              </a:rPr>
              <a:t>apenas 6 </a:t>
            </a:r>
            <a:r>
              <a:rPr lang="pt-PT" dirty="0">
                <a:solidFill>
                  <a:srgbClr val="016340"/>
                </a:solidFill>
              </a:rPr>
              <a:t>graus de </a:t>
            </a:r>
            <a:r>
              <a:rPr lang="pt-PT" dirty="0" smtClean="0">
                <a:solidFill>
                  <a:srgbClr val="016340"/>
                </a:solidFill>
              </a:rPr>
              <a:t>liberdade</a:t>
            </a:r>
            <a:r>
              <a:rPr lang="pt-PT" dirty="0">
                <a:solidFill>
                  <a:srgbClr val="016340"/>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r>
              <a:rPr lang="pt-PT" sz="2200" dirty="0">
                <a:solidFill>
                  <a:srgbClr val="016340"/>
                </a:solidFill>
              </a:rPr>
              <a:t>	       - Escalares, pontos e vetores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Um vetor é definido como um segmento de reta orientado.</a:t>
            </a:r>
          </a:p>
          <a:p>
            <a:pPr lvl="1" algn="just">
              <a:lnSpc>
                <a:spcPct val="90000"/>
              </a:lnSpc>
            </a:pPr>
            <a:r>
              <a:rPr lang="pt-PT" dirty="0">
                <a:solidFill>
                  <a:srgbClr val="016340"/>
                </a:solidFill>
              </a:rPr>
              <a:t>Tem comprimento, direção e sentido, mas não tem uma posição fixa.</a:t>
            </a:r>
          </a:p>
          <a:p>
            <a:pPr algn="just">
              <a:lnSpc>
                <a:spcPct val="90000"/>
              </a:lnSpc>
            </a:pPr>
            <a:endParaRPr lang="pt-PT" dirty="0">
              <a:solidFill>
                <a:srgbClr val="016340"/>
              </a:solidFill>
            </a:endParaRPr>
          </a:p>
          <a:p>
            <a:pPr algn="just">
              <a:lnSpc>
                <a:spcPct val="90000"/>
              </a:lnSpc>
            </a:pPr>
            <a:r>
              <a:rPr lang="pt-PT" dirty="0">
                <a:solidFill>
                  <a:srgbClr val="016340"/>
                </a:solidFill>
              </a:rPr>
              <a:t>Os tipos de dados ponto e vetor são abstrações das entidades geométricas "ponto no espaço" e "segmento de reta orientada".</a:t>
            </a:r>
            <a:endParaRPr lang="pt-PT" sz="2400" dirty="0">
              <a:solidFill>
                <a:srgbClr val="01634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Dado que qualquer transformação geométrica </a:t>
            </a:r>
            <a:r>
              <a:rPr lang="pt-PT" dirty="0" smtClean="0">
                <a:solidFill>
                  <a:srgbClr val="016340"/>
                </a:solidFill>
              </a:rPr>
              <a:t>básica </a:t>
            </a:r>
            <a:r>
              <a:rPr lang="pt-PT" dirty="0">
                <a:solidFill>
                  <a:srgbClr val="016340"/>
                </a:solidFill>
              </a:rPr>
              <a:t>pode ser definida por uma </a:t>
            </a:r>
            <a:r>
              <a:rPr lang="pt-PT" dirty="0" smtClean="0">
                <a:solidFill>
                  <a:srgbClr val="016340"/>
                </a:solidFill>
              </a:rPr>
              <a:t>matriz, </a:t>
            </a:r>
            <a:r>
              <a:rPr lang="pt-PT" dirty="0">
                <a:solidFill>
                  <a:srgbClr val="016340"/>
                </a:solidFill>
              </a:rPr>
              <a:t>uma sequência de transformações pode ser obtida pela multiplicação (ou concatenação) de todas elas.</a:t>
            </a:r>
          </a:p>
          <a:p>
            <a:pPr lvl="1" algn="just">
              <a:lnSpc>
                <a:spcPct val="90000"/>
              </a:lnSpc>
              <a:defRPr/>
            </a:pPr>
            <a:r>
              <a:rPr lang="pt-PT" dirty="0">
                <a:solidFill>
                  <a:srgbClr val="016340"/>
                </a:solidFill>
              </a:rPr>
              <a:t>No entanto, a multiplicação de matrizes é associativa mas não é comutativa. Por isso tem de ser considerada a sequência das operações.</a:t>
            </a:r>
          </a:p>
        </p:txBody>
      </p:sp>
    </p:spTree>
    <p:extLst>
      <p:ext uri="{BB962C8B-B14F-4D97-AF65-F5344CB8AC3E}">
        <p14:creationId xmlns:p14="http://schemas.microsoft.com/office/powerpoint/2010/main" val="2015337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Suponhamos que um ponto </a:t>
            </a:r>
            <a:r>
              <a:rPr lang="pt-PT" b="1" i="1" dirty="0">
                <a:solidFill>
                  <a:srgbClr val="016340"/>
                </a:solidFill>
              </a:rPr>
              <a:t>P</a:t>
            </a:r>
            <a:r>
              <a:rPr lang="pt-PT" dirty="0">
                <a:solidFill>
                  <a:srgbClr val="016340"/>
                </a:solidFill>
              </a:rPr>
              <a:t> sofre transformações sucessivas para criar um novo ponto Q.</a:t>
            </a: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marL="342900" lvl="2" indent="-342900" algn="just">
              <a:lnSpc>
                <a:spcPct val="90000"/>
              </a:lnSpc>
              <a:defRPr/>
            </a:pPr>
            <a:r>
              <a:rPr lang="pt-PT" sz="3200" dirty="0">
                <a:solidFill>
                  <a:srgbClr val="016340"/>
                </a:solidFill>
              </a:rPr>
              <a:t>Assim, é feito primeiro o produto das três </a:t>
            </a:r>
            <a:r>
              <a:rPr lang="pt-PT" sz="3200" dirty="0" smtClean="0">
                <a:solidFill>
                  <a:srgbClr val="016340"/>
                </a:solidFill>
              </a:rPr>
              <a:t>matrizes, </a:t>
            </a:r>
            <a:r>
              <a:rPr lang="pt-PT" sz="3200" dirty="0">
                <a:solidFill>
                  <a:srgbClr val="016340"/>
                </a:solidFill>
              </a:rPr>
              <a:t>e depois multiplica-se o ponto pela matriz resultado:</a:t>
            </a:r>
          </a:p>
        </p:txBody>
      </p:sp>
      <p:grpSp>
        <p:nvGrpSpPr>
          <p:cNvPr id="4" name="Group 20"/>
          <p:cNvGrpSpPr>
            <a:grpSpLocks/>
          </p:cNvGrpSpPr>
          <p:nvPr/>
        </p:nvGrpSpPr>
        <p:grpSpPr bwMode="auto">
          <a:xfrm>
            <a:off x="2843808" y="3276277"/>
            <a:ext cx="5480050" cy="512763"/>
            <a:chOff x="644" y="2142"/>
            <a:chExt cx="3778" cy="323"/>
          </a:xfrm>
        </p:grpSpPr>
        <p:sp>
          <p:nvSpPr>
            <p:cNvPr id="5" name="Line 11"/>
            <p:cNvSpPr>
              <a:spLocks noChangeShapeType="1"/>
            </p:cNvSpPr>
            <p:nvPr/>
          </p:nvSpPr>
          <p:spPr bwMode="auto">
            <a:xfrm>
              <a:off x="1829" y="2319"/>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PT"/>
            </a:p>
          </p:txBody>
        </p:sp>
        <p:sp>
          <p:nvSpPr>
            <p:cNvPr id="6" name="Line 12"/>
            <p:cNvSpPr>
              <a:spLocks noChangeShapeType="1"/>
            </p:cNvSpPr>
            <p:nvPr/>
          </p:nvSpPr>
          <p:spPr bwMode="auto">
            <a:xfrm>
              <a:off x="843" y="2311"/>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PT"/>
            </a:p>
          </p:txBody>
        </p:sp>
        <p:sp>
          <p:nvSpPr>
            <p:cNvPr id="7" name="Line 13"/>
            <p:cNvSpPr>
              <a:spLocks noChangeShapeType="1"/>
            </p:cNvSpPr>
            <p:nvPr/>
          </p:nvSpPr>
          <p:spPr bwMode="auto">
            <a:xfrm>
              <a:off x="2821" y="2311"/>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PT"/>
            </a:p>
          </p:txBody>
        </p:sp>
        <p:sp>
          <p:nvSpPr>
            <p:cNvPr id="8" name="Line 14"/>
            <p:cNvSpPr>
              <a:spLocks noChangeShapeType="1"/>
            </p:cNvSpPr>
            <p:nvPr/>
          </p:nvSpPr>
          <p:spPr bwMode="auto">
            <a:xfrm>
              <a:off x="3813" y="2319"/>
              <a:ext cx="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PT"/>
            </a:p>
          </p:txBody>
        </p:sp>
        <p:sp>
          <p:nvSpPr>
            <p:cNvPr id="9" name="Text Box 15"/>
            <p:cNvSpPr txBox="1">
              <a:spLocks noChangeArrowheads="1"/>
            </p:cNvSpPr>
            <p:nvPr/>
          </p:nvSpPr>
          <p:spPr bwMode="auto">
            <a:xfrm>
              <a:off x="1251" y="2171"/>
              <a:ext cx="570" cy="294"/>
            </a:xfrm>
            <a:prstGeom prst="rect">
              <a:avLst/>
            </a:prstGeom>
            <a:solidFill>
              <a:schemeClr val="folHlink"/>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algn="ctr" eaLnBrk="0" fontAlgn="base" hangingPunct="0">
                <a:spcBef>
                  <a:spcPct val="0"/>
                </a:spcBef>
                <a:spcAft>
                  <a:spcPct val="0"/>
                </a:spcAft>
                <a:defRPr b="1">
                  <a:solidFill>
                    <a:schemeClr val="tx1"/>
                  </a:solidFill>
                  <a:latin typeface="Tahoma" pitchFamily="34" charset="0"/>
                </a:defRPr>
              </a:lvl6pPr>
              <a:lvl7pPr marL="2971800" indent="-228600" algn="ctr" eaLnBrk="0" fontAlgn="base" hangingPunct="0">
                <a:spcBef>
                  <a:spcPct val="0"/>
                </a:spcBef>
                <a:spcAft>
                  <a:spcPct val="0"/>
                </a:spcAft>
                <a:defRPr b="1">
                  <a:solidFill>
                    <a:schemeClr val="tx1"/>
                  </a:solidFill>
                  <a:latin typeface="Tahoma" pitchFamily="34" charset="0"/>
                </a:defRPr>
              </a:lvl7pPr>
              <a:lvl8pPr marL="3429000" indent="-228600" algn="ctr" eaLnBrk="0" fontAlgn="base" hangingPunct="0">
                <a:spcBef>
                  <a:spcPct val="0"/>
                </a:spcBef>
                <a:spcAft>
                  <a:spcPct val="0"/>
                </a:spcAft>
                <a:defRPr b="1">
                  <a:solidFill>
                    <a:schemeClr val="tx1"/>
                  </a:solidFill>
                  <a:latin typeface="Tahoma" pitchFamily="34" charset="0"/>
                </a:defRPr>
              </a:lvl8pPr>
              <a:lvl9pPr marL="3886200" indent="-228600" algn="ctr" eaLnBrk="0" fontAlgn="base" hangingPunct="0">
                <a:spcBef>
                  <a:spcPct val="0"/>
                </a:spcBef>
                <a:spcAft>
                  <a:spcPct val="0"/>
                </a:spcAft>
                <a:defRPr b="1">
                  <a:solidFill>
                    <a:schemeClr val="tx1"/>
                  </a:solidFill>
                  <a:latin typeface="Tahoma" pitchFamily="34" charset="0"/>
                </a:defRPr>
              </a:lvl9pPr>
            </a:lstStyle>
            <a:p>
              <a:pPr>
                <a:spcBef>
                  <a:spcPct val="50000"/>
                </a:spcBef>
              </a:pPr>
              <a:r>
                <a:rPr lang="pt-PT" sz="2400" b="0">
                  <a:latin typeface="Times New Roman" pitchFamily="18" charset="0"/>
                </a:rPr>
                <a:t>A</a:t>
              </a:r>
            </a:p>
          </p:txBody>
        </p:sp>
        <p:sp>
          <p:nvSpPr>
            <p:cNvPr id="10" name="Text Box 16"/>
            <p:cNvSpPr txBox="1">
              <a:spLocks noChangeArrowheads="1"/>
            </p:cNvSpPr>
            <p:nvPr/>
          </p:nvSpPr>
          <p:spPr bwMode="auto">
            <a:xfrm>
              <a:off x="2245" y="2171"/>
              <a:ext cx="570" cy="294"/>
            </a:xfrm>
            <a:prstGeom prst="rect">
              <a:avLst/>
            </a:prstGeom>
            <a:solidFill>
              <a:schemeClr val="folHlink"/>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algn="ctr" eaLnBrk="0" fontAlgn="base" hangingPunct="0">
                <a:spcBef>
                  <a:spcPct val="0"/>
                </a:spcBef>
                <a:spcAft>
                  <a:spcPct val="0"/>
                </a:spcAft>
                <a:defRPr b="1">
                  <a:solidFill>
                    <a:schemeClr val="tx1"/>
                  </a:solidFill>
                  <a:latin typeface="Tahoma" pitchFamily="34" charset="0"/>
                </a:defRPr>
              </a:lvl6pPr>
              <a:lvl7pPr marL="2971800" indent="-228600" algn="ctr" eaLnBrk="0" fontAlgn="base" hangingPunct="0">
                <a:spcBef>
                  <a:spcPct val="0"/>
                </a:spcBef>
                <a:spcAft>
                  <a:spcPct val="0"/>
                </a:spcAft>
                <a:defRPr b="1">
                  <a:solidFill>
                    <a:schemeClr val="tx1"/>
                  </a:solidFill>
                  <a:latin typeface="Tahoma" pitchFamily="34" charset="0"/>
                </a:defRPr>
              </a:lvl7pPr>
              <a:lvl8pPr marL="3429000" indent="-228600" algn="ctr" eaLnBrk="0" fontAlgn="base" hangingPunct="0">
                <a:spcBef>
                  <a:spcPct val="0"/>
                </a:spcBef>
                <a:spcAft>
                  <a:spcPct val="0"/>
                </a:spcAft>
                <a:defRPr b="1">
                  <a:solidFill>
                    <a:schemeClr val="tx1"/>
                  </a:solidFill>
                  <a:latin typeface="Tahoma" pitchFamily="34" charset="0"/>
                </a:defRPr>
              </a:lvl8pPr>
              <a:lvl9pPr marL="3886200" indent="-228600" algn="ctr" eaLnBrk="0" fontAlgn="base" hangingPunct="0">
                <a:spcBef>
                  <a:spcPct val="0"/>
                </a:spcBef>
                <a:spcAft>
                  <a:spcPct val="0"/>
                </a:spcAft>
                <a:defRPr b="1">
                  <a:solidFill>
                    <a:schemeClr val="tx1"/>
                  </a:solidFill>
                  <a:latin typeface="Tahoma" pitchFamily="34" charset="0"/>
                </a:defRPr>
              </a:lvl9pPr>
            </a:lstStyle>
            <a:p>
              <a:pPr>
                <a:spcBef>
                  <a:spcPct val="50000"/>
                </a:spcBef>
              </a:pPr>
              <a:r>
                <a:rPr lang="pt-PT" sz="2400" b="0">
                  <a:latin typeface="Times New Roman" pitchFamily="18" charset="0"/>
                </a:rPr>
                <a:t>B</a:t>
              </a:r>
            </a:p>
          </p:txBody>
        </p:sp>
        <p:sp>
          <p:nvSpPr>
            <p:cNvPr id="11" name="Text Box 17"/>
            <p:cNvSpPr txBox="1">
              <a:spLocks noChangeArrowheads="1"/>
            </p:cNvSpPr>
            <p:nvPr/>
          </p:nvSpPr>
          <p:spPr bwMode="auto">
            <a:xfrm>
              <a:off x="3228" y="2170"/>
              <a:ext cx="570" cy="294"/>
            </a:xfrm>
            <a:prstGeom prst="rect">
              <a:avLst/>
            </a:prstGeom>
            <a:solidFill>
              <a:schemeClr val="folHlink"/>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algn="ctr" eaLnBrk="0" fontAlgn="base" hangingPunct="0">
                <a:spcBef>
                  <a:spcPct val="0"/>
                </a:spcBef>
                <a:spcAft>
                  <a:spcPct val="0"/>
                </a:spcAft>
                <a:defRPr b="1">
                  <a:solidFill>
                    <a:schemeClr val="tx1"/>
                  </a:solidFill>
                  <a:latin typeface="Tahoma" pitchFamily="34" charset="0"/>
                </a:defRPr>
              </a:lvl6pPr>
              <a:lvl7pPr marL="2971800" indent="-228600" algn="ctr" eaLnBrk="0" fontAlgn="base" hangingPunct="0">
                <a:spcBef>
                  <a:spcPct val="0"/>
                </a:spcBef>
                <a:spcAft>
                  <a:spcPct val="0"/>
                </a:spcAft>
                <a:defRPr b="1">
                  <a:solidFill>
                    <a:schemeClr val="tx1"/>
                  </a:solidFill>
                  <a:latin typeface="Tahoma" pitchFamily="34" charset="0"/>
                </a:defRPr>
              </a:lvl7pPr>
              <a:lvl8pPr marL="3429000" indent="-228600" algn="ctr" eaLnBrk="0" fontAlgn="base" hangingPunct="0">
                <a:spcBef>
                  <a:spcPct val="0"/>
                </a:spcBef>
                <a:spcAft>
                  <a:spcPct val="0"/>
                </a:spcAft>
                <a:defRPr b="1">
                  <a:solidFill>
                    <a:schemeClr val="tx1"/>
                  </a:solidFill>
                  <a:latin typeface="Tahoma" pitchFamily="34" charset="0"/>
                </a:defRPr>
              </a:lvl8pPr>
              <a:lvl9pPr marL="3886200" indent="-228600" algn="ctr" eaLnBrk="0" fontAlgn="base" hangingPunct="0">
                <a:spcBef>
                  <a:spcPct val="0"/>
                </a:spcBef>
                <a:spcAft>
                  <a:spcPct val="0"/>
                </a:spcAft>
                <a:defRPr b="1">
                  <a:solidFill>
                    <a:schemeClr val="tx1"/>
                  </a:solidFill>
                  <a:latin typeface="Tahoma" pitchFamily="34" charset="0"/>
                </a:defRPr>
              </a:lvl9pPr>
            </a:lstStyle>
            <a:p>
              <a:pPr>
                <a:spcBef>
                  <a:spcPct val="50000"/>
                </a:spcBef>
              </a:pPr>
              <a:r>
                <a:rPr lang="pt-PT" sz="2400" b="0" dirty="0">
                  <a:latin typeface="Times New Roman" pitchFamily="18" charset="0"/>
                </a:rPr>
                <a:t>C</a:t>
              </a:r>
            </a:p>
          </p:txBody>
        </p:sp>
        <p:sp>
          <p:nvSpPr>
            <p:cNvPr id="12" name="Text Box 18"/>
            <p:cNvSpPr txBox="1">
              <a:spLocks noChangeArrowheads="1"/>
            </p:cNvSpPr>
            <p:nvPr/>
          </p:nvSpPr>
          <p:spPr bwMode="auto">
            <a:xfrm>
              <a:off x="644" y="2149"/>
              <a:ext cx="1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algn="ctr" eaLnBrk="0" fontAlgn="base" hangingPunct="0">
                <a:spcBef>
                  <a:spcPct val="0"/>
                </a:spcBef>
                <a:spcAft>
                  <a:spcPct val="0"/>
                </a:spcAft>
                <a:defRPr b="1">
                  <a:solidFill>
                    <a:schemeClr val="tx1"/>
                  </a:solidFill>
                  <a:latin typeface="Tahoma" pitchFamily="34" charset="0"/>
                </a:defRPr>
              </a:lvl6pPr>
              <a:lvl7pPr marL="2971800" indent="-228600" algn="ctr" eaLnBrk="0" fontAlgn="base" hangingPunct="0">
                <a:spcBef>
                  <a:spcPct val="0"/>
                </a:spcBef>
                <a:spcAft>
                  <a:spcPct val="0"/>
                </a:spcAft>
                <a:defRPr b="1">
                  <a:solidFill>
                    <a:schemeClr val="tx1"/>
                  </a:solidFill>
                  <a:latin typeface="Tahoma" pitchFamily="34" charset="0"/>
                </a:defRPr>
              </a:lvl7pPr>
              <a:lvl8pPr marL="3429000" indent="-228600" algn="ctr" eaLnBrk="0" fontAlgn="base" hangingPunct="0">
                <a:spcBef>
                  <a:spcPct val="0"/>
                </a:spcBef>
                <a:spcAft>
                  <a:spcPct val="0"/>
                </a:spcAft>
                <a:defRPr b="1">
                  <a:solidFill>
                    <a:schemeClr val="tx1"/>
                  </a:solidFill>
                  <a:latin typeface="Tahoma" pitchFamily="34" charset="0"/>
                </a:defRPr>
              </a:lvl8pPr>
              <a:lvl9pPr marL="3886200" indent="-228600" algn="ctr" eaLnBrk="0" fontAlgn="base" hangingPunct="0">
                <a:spcBef>
                  <a:spcPct val="0"/>
                </a:spcBef>
                <a:spcAft>
                  <a:spcPct val="0"/>
                </a:spcAft>
                <a:defRPr b="1">
                  <a:solidFill>
                    <a:schemeClr val="tx1"/>
                  </a:solidFill>
                  <a:latin typeface="Tahoma" pitchFamily="34" charset="0"/>
                </a:defRPr>
              </a:lvl9pPr>
            </a:lstStyle>
            <a:p>
              <a:pPr algn="l">
                <a:spcBef>
                  <a:spcPct val="50000"/>
                </a:spcBef>
              </a:pPr>
              <a:r>
                <a:rPr lang="pt-PT" sz="2400" b="0">
                  <a:latin typeface="Times New Roman" pitchFamily="18" charset="0"/>
                </a:rPr>
                <a:t>P</a:t>
              </a:r>
            </a:p>
          </p:txBody>
        </p:sp>
        <p:sp>
          <p:nvSpPr>
            <p:cNvPr id="13" name="Text Box 19"/>
            <p:cNvSpPr txBox="1">
              <a:spLocks noChangeArrowheads="1"/>
            </p:cNvSpPr>
            <p:nvPr/>
          </p:nvSpPr>
          <p:spPr bwMode="auto">
            <a:xfrm>
              <a:off x="4214" y="2142"/>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algn="ctr" eaLnBrk="0" fontAlgn="base" hangingPunct="0">
                <a:spcBef>
                  <a:spcPct val="0"/>
                </a:spcBef>
                <a:spcAft>
                  <a:spcPct val="0"/>
                </a:spcAft>
                <a:defRPr b="1">
                  <a:solidFill>
                    <a:schemeClr val="tx1"/>
                  </a:solidFill>
                  <a:latin typeface="Tahoma" pitchFamily="34" charset="0"/>
                </a:defRPr>
              </a:lvl6pPr>
              <a:lvl7pPr marL="2971800" indent="-228600" algn="ctr" eaLnBrk="0" fontAlgn="base" hangingPunct="0">
                <a:spcBef>
                  <a:spcPct val="0"/>
                </a:spcBef>
                <a:spcAft>
                  <a:spcPct val="0"/>
                </a:spcAft>
                <a:defRPr b="1">
                  <a:solidFill>
                    <a:schemeClr val="tx1"/>
                  </a:solidFill>
                  <a:latin typeface="Tahoma" pitchFamily="34" charset="0"/>
                </a:defRPr>
              </a:lvl7pPr>
              <a:lvl8pPr marL="3429000" indent="-228600" algn="ctr" eaLnBrk="0" fontAlgn="base" hangingPunct="0">
                <a:spcBef>
                  <a:spcPct val="0"/>
                </a:spcBef>
                <a:spcAft>
                  <a:spcPct val="0"/>
                </a:spcAft>
                <a:defRPr b="1">
                  <a:solidFill>
                    <a:schemeClr val="tx1"/>
                  </a:solidFill>
                  <a:latin typeface="Tahoma" pitchFamily="34" charset="0"/>
                </a:defRPr>
              </a:lvl8pPr>
              <a:lvl9pPr marL="3886200" indent="-228600" algn="ctr" eaLnBrk="0" fontAlgn="base" hangingPunct="0">
                <a:spcBef>
                  <a:spcPct val="0"/>
                </a:spcBef>
                <a:spcAft>
                  <a:spcPct val="0"/>
                </a:spcAft>
                <a:defRPr b="1">
                  <a:solidFill>
                    <a:schemeClr val="tx1"/>
                  </a:solidFill>
                  <a:latin typeface="Tahoma" pitchFamily="34" charset="0"/>
                </a:defRPr>
              </a:lvl9pPr>
            </a:lstStyle>
            <a:p>
              <a:pPr algn="l">
                <a:spcBef>
                  <a:spcPct val="50000"/>
                </a:spcBef>
              </a:pPr>
              <a:r>
                <a:rPr lang="pt-PT" sz="2400" b="0">
                  <a:latin typeface="Times New Roman" pitchFamily="18" charset="0"/>
                </a:rPr>
                <a:t>Q</a:t>
              </a:r>
            </a:p>
          </p:txBody>
        </p:sp>
      </p:grpSp>
      <p:graphicFrame>
        <p:nvGraphicFramePr>
          <p:cNvPr id="2" name="Objecto 1"/>
          <p:cNvGraphicFramePr>
            <a:graphicFrameLocks noChangeAspect="1"/>
          </p:cNvGraphicFramePr>
          <p:nvPr>
            <p:extLst>
              <p:ext uri="{D42A27DB-BD31-4B8C-83A1-F6EECF244321}">
                <p14:modId xmlns:p14="http://schemas.microsoft.com/office/powerpoint/2010/main" val="1833929921"/>
              </p:ext>
            </p:extLst>
          </p:nvPr>
        </p:nvGraphicFramePr>
        <p:xfrm>
          <a:off x="4499992" y="5568880"/>
          <a:ext cx="4320480" cy="524416"/>
        </p:xfrm>
        <a:graphic>
          <a:graphicData uri="http://schemas.openxmlformats.org/presentationml/2006/ole">
            <mc:AlternateContent xmlns:mc="http://schemas.openxmlformats.org/markup-compatibility/2006">
              <mc:Choice xmlns:v="urn:schemas-microsoft-com:vml" Requires="v">
                <p:oleObj spid="_x0000_s40003" name="Equação" r:id="rId4" imgW="1765080" imgH="203040" progId="Equation.3">
                  <p:embed/>
                </p:oleObj>
              </mc:Choice>
              <mc:Fallback>
                <p:oleObj name="Equação" r:id="rId4" imgW="1765080" imgH="203040" progId="Equation.3">
                  <p:embed/>
                  <p:pic>
                    <p:nvPicPr>
                      <p:cNvPr id="0" name="Object 23"/>
                      <p:cNvPicPr>
                        <a:picLocks noChangeAspect="1" noChangeArrowheads="1"/>
                      </p:cNvPicPr>
                      <p:nvPr/>
                    </p:nvPicPr>
                    <p:blipFill>
                      <a:blip r:embed="rId5"/>
                      <a:srcRect/>
                      <a:stretch>
                        <a:fillRect/>
                      </a:stretch>
                    </p:blipFill>
                    <p:spPr bwMode="auto">
                      <a:xfrm>
                        <a:off x="4499992" y="5568880"/>
                        <a:ext cx="4320480" cy="52441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62098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lvl="1" algn="just">
              <a:lnSpc>
                <a:spcPct val="90000"/>
              </a:lnSpc>
              <a:defRPr/>
            </a:pPr>
            <a:endParaRPr lang="pt-PT" dirty="0">
              <a:solidFill>
                <a:srgbClr val="016340"/>
              </a:solidFill>
            </a:endParaRPr>
          </a:p>
          <a:p>
            <a:pPr algn="ctr">
              <a:lnSpc>
                <a:spcPct val="90000"/>
              </a:lnSpc>
              <a:buNone/>
              <a:defRPr/>
            </a:pPr>
            <a:r>
              <a:rPr lang="pt-PT" sz="2400" b="1" dirty="0">
                <a:solidFill>
                  <a:srgbClr val="016340"/>
                </a:solidFill>
              </a:rPr>
              <a:t>Figura 7.</a:t>
            </a:r>
            <a:r>
              <a:rPr lang="pt-PT" sz="2400" dirty="0">
                <a:solidFill>
                  <a:srgbClr val="016340"/>
                </a:solidFill>
              </a:rPr>
              <a:t> Exemplo de uma concatenação.</a:t>
            </a:r>
            <a:endParaRPr lang="pt-PT" dirty="0">
              <a:solidFill>
                <a:srgbClr val="016340"/>
              </a:solidFill>
            </a:endParaRPr>
          </a:p>
        </p:txBody>
      </p:sp>
      <p:pic>
        <p:nvPicPr>
          <p:cNvPr id="15" name="Picture 7" descr="fig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126" y="1844824"/>
            <a:ext cx="3964186" cy="385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4482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8" name="Picture 7"/>
          <p:cNvPicPr>
            <a:picLocks noChangeAspect="1"/>
          </p:cNvPicPr>
          <p:nvPr/>
        </p:nvPicPr>
        <p:blipFill>
          <a:blip r:embed="rId3"/>
          <a:stretch>
            <a:fillRect/>
          </a:stretch>
        </p:blipFill>
        <p:spPr>
          <a:xfrm>
            <a:off x="1862806" y="1700808"/>
            <a:ext cx="7173690" cy="2088232"/>
          </a:xfrm>
          <a:prstGeom prst="rect">
            <a:avLst/>
          </a:prstGeom>
        </p:spPr>
      </p:pic>
      <p:pic>
        <p:nvPicPr>
          <p:cNvPr id="9" name="Picture 8"/>
          <p:cNvPicPr>
            <a:picLocks noChangeAspect="1"/>
          </p:cNvPicPr>
          <p:nvPr/>
        </p:nvPicPr>
        <p:blipFill>
          <a:blip r:embed="rId4"/>
          <a:stretch>
            <a:fillRect/>
          </a:stretch>
        </p:blipFill>
        <p:spPr>
          <a:xfrm>
            <a:off x="2286000" y="4005065"/>
            <a:ext cx="6750496" cy="210807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2286000" y="1600200"/>
            <a:ext cx="6400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lvl="1" algn="just">
              <a:lnSpc>
                <a:spcPct val="90000"/>
              </a:lnSpc>
              <a:defRPr/>
            </a:pPr>
            <a:r>
              <a:rPr lang="pt-PT" dirty="0" smtClean="0">
                <a:solidFill>
                  <a:srgbClr val="016340"/>
                </a:solidFill>
              </a:rPr>
              <a:t>Como passar a figura da esquerda para </a:t>
            </a:r>
            <a:r>
              <a:rPr lang="pt-PT" dirty="0">
                <a:solidFill>
                  <a:srgbClr val="016340"/>
                </a:solidFill>
              </a:rPr>
              <a:t>a </a:t>
            </a:r>
            <a:r>
              <a:rPr lang="pt-PT" dirty="0" smtClean="0">
                <a:solidFill>
                  <a:srgbClr val="016340"/>
                </a:solidFill>
              </a:rPr>
              <a:t>figura da direita?</a:t>
            </a:r>
            <a:endParaRPr lang="pt-PT" dirty="0">
              <a:solidFill>
                <a:srgbClr val="016340"/>
              </a:solidFill>
            </a:endParaRPr>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6" name="Content Placeholder 8"/>
          <p:cNvPicPr>
            <a:picLocks noGrp="1" noChangeAspect="1"/>
          </p:cNvPicPr>
          <p:nvPr>
            <p:ph idx="1"/>
          </p:nvPr>
        </p:nvPicPr>
        <p:blipFill>
          <a:blip r:embed="rId3"/>
          <a:stretch>
            <a:fillRect/>
          </a:stretch>
        </p:blipFill>
        <p:spPr>
          <a:xfrm>
            <a:off x="5038526" y="2960438"/>
            <a:ext cx="3565922" cy="2239667"/>
          </a:xfrm>
          <a:prstGeom prst="rect">
            <a:avLst/>
          </a:prstGeom>
        </p:spPr>
      </p:pic>
    </p:spTree>
    <p:extLst>
      <p:ext uri="{BB962C8B-B14F-4D97-AF65-F5344CB8AC3E}">
        <p14:creationId xmlns:p14="http://schemas.microsoft.com/office/powerpoint/2010/main" val="42219639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2286000" y="1600200"/>
            <a:ext cx="5670376"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origem</a:t>
            </a:r>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6" name="Content Placeholder 8"/>
          <p:cNvPicPr>
            <a:picLocks noGrp="1" noChangeAspect="1"/>
          </p:cNvPicPr>
          <p:nvPr>
            <p:ph idx="1"/>
          </p:nvPr>
        </p:nvPicPr>
        <p:blipFill>
          <a:blip r:embed="rId3"/>
          <a:stretch>
            <a:fillRect/>
          </a:stretch>
        </p:blipFill>
        <p:spPr>
          <a:xfrm>
            <a:off x="5038526" y="2960438"/>
            <a:ext cx="3565922" cy="2239667"/>
          </a:xfrm>
          <a:prstGeom prst="rect">
            <a:avLst/>
          </a:prstGeom>
        </p:spPr>
      </p:pic>
      <p:pic>
        <p:nvPicPr>
          <p:cNvPr id="7" name="Picture 6"/>
          <p:cNvPicPr>
            <a:picLocks noChangeAspect="1"/>
          </p:cNvPicPr>
          <p:nvPr/>
        </p:nvPicPr>
        <p:blipFill>
          <a:blip r:embed="rId4"/>
          <a:stretch>
            <a:fillRect/>
          </a:stretch>
        </p:blipFill>
        <p:spPr>
          <a:xfrm>
            <a:off x="2707223" y="3212976"/>
            <a:ext cx="1910081" cy="1080000"/>
          </a:xfrm>
          <a:prstGeom prst="rect">
            <a:avLst/>
          </a:prstGeom>
        </p:spPr>
      </p:pic>
      <p:cxnSp>
        <p:nvCxnSpPr>
          <p:cNvPr id="8" name="Straight Arrow Connector 7"/>
          <p:cNvCxnSpPr/>
          <p:nvPr/>
        </p:nvCxnSpPr>
        <p:spPr>
          <a:xfrm>
            <a:off x="6354167" y="4763096"/>
            <a:ext cx="476846" cy="3107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stretch>
            <a:fillRect/>
          </a:stretch>
        </p:blipFill>
        <p:spPr>
          <a:xfrm>
            <a:off x="6114555" y="3815136"/>
            <a:ext cx="1077333" cy="1414345"/>
          </a:xfrm>
          <a:prstGeom prst="rect">
            <a:avLst/>
          </a:prstGeom>
        </p:spPr>
      </p:pic>
    </p:spTree>
    <p:extLst>
      <p:ext uri="{BB962C8B-B14F-4D97-AF65-F5344CB8AC3E}">
        <p14:creationId xmlns:p14="http://schemas.microsoft.com/office/powerpoint/2010/main" val="78602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2286000" y="1600200"/>
            <a:ext cx="660648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a:t>
            </a:r>
            <a:r>
              <a:rPr lang="pt-PT" sz="1600" dirty="0" smtClean="0">
                <a:solidFill>
                  <a:srgbClr val="016340"/>
                </a:solidFill>
              </a:rPr>
              <a:t>origem</a:t>
            </a:r>
          </a:p>
          <a:p>
            <a:pPr marL="914400" lvl="2" indent="-514350" algn="just">
              <a:lnSpc>
                <a:spcPct val="90000"/>
              </a:lnSpc>
              <a:buFont typeface="+mj-lt"/>
              <a:buAutoNum type="arabicPeriod"/>
              <a:defRPr/>
            </a:pPr>
            <a:r>
              <a:rPr lang="pt-PT" sz="1600" dirty="0" smtClean="0">
                <a:solidFill>
                  <a:srgbClr val="016340"/>
                </a:solidFill>
              </a:rPr>
              <a:t>Rodar a figura 45º (ou seja 315º no sentido contrário ao dos ponteiros do relógio)</a:t>
            </a:r>
            <a:endParaRPr lang="pt-PT" sz="1600" dirty="0">
              <a:solidFill>
                <a:srgbClr val="016340"/>
              </a:solidFill>
            </a:endParaRPr>
          </a:p>
        </p:txBody>
      </p:sp>
      <p:pic>
        <p:nvPicPr>
          <p:cNvPr id="6" name="Content Placeholder 8"/>
          <p:cNvPicPr>
            <a:picLocks noGrp="1" noChangeAspect="1"/>
          </p:cNvPicPr>
          <p:nvPr>
            <p:ph idx="1"/>
          </p:nvPr>
        </p:nvPicPr>
        <p:blipFill>
          <a:blip r:embed="rId3"/>
          <a:stretch>
            <a:fillRect/>
          </a:stretch>
        </p:blipFill>
        <p:spPr>
          <a:xfrm>
            <a:off x="5038526" y="2960438"/>
            <a:ext cx="3565922" cy="2239667"/>
          </a:xfrm>
          <a:prstGeom prst="rect">
            <a:avLst/>
          </a:prstGeom>
        </p:spPr>
      </p:pic>
      <p:sp>
        <p:nvSpPr>
          <p:cNvPr id="10" name="Rectangle 9"/>
          <p:cNvSpPr/>
          <p:nvPr/>
        </p:nvSpPr>
        <p:spPr>
          <a:xfrm>
            <a:off x="5580112" y="3434358"/>
            <a:ext cx="1125140" cy="1537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9" name="Picture 8"/>
          <p:cNvPicPr>
            <a:picLocks noChangeAspect="1"/>
          </p:cNvPicPr>
          <p:nvPr/>
        </p:nvPicPr>
        <p:blipFill>
          <a:blip r:embed="rId4"/>
          <a:stretch>
            <a:fillRect/>
          </a:stretch>
        </p:blipFill>
        <p:spPr>
          <a:xfrm>
            <a:off x="6114555" y="3815136"/>
            <a:ext cx="1077333" cy="1414345"/>
          </a:xfrm>
          <a:prstGeom prst="rect">
            <a:avLst/>
          </a:prstGeom>
        </p:spPr>
      </p:pic>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11" name="Picture 10"/>
          <p:cNvPicPr>
            <a:picLocks noChangeAspect="1"/>
          </p:cNvPicPr>
          <p:nvPr/>
        </p:nvPicPr>
        <p:blipFill>
          <a:blip r:embed="rId5"/>
          <a:stretch>
            <a:fillRect/>
          </a:stretch>
        </p:blipFill>
        <p:spPr>
          <a:xfrm>
            <a:off x="2637860" y="3434358"/>
            <a:ext cx="2178461" cy="1080000"/>
          </a:xfrm>
          <a:prstGeom prst="rect">
            <a:avLst/>
          </a:prstGeom>
        </p:spPr>
      </p:pic>
      <p:pic>
        <p:nvPicPr>
          <p:cNvPr id="12" name="Picture 11"/>
          <p:cNvPicPr>
            <a:picLocks noChangeAspect="1"/>
          </p:cNvPicPr>
          <p:nvPr/>
        </p:nvPicPr>
        <p:blipFill>
          <a:blip r:embed="rId4"/>
          <a:stretch>
            <a:fillRect/>
          </a:stretch>
        </p:blipFill>
        <p:spPr>
          <a:xfrm rot="2700000">
            <a:off x="6552497" y="3829049"/>
            <a:ext cx="1096875" cy="1440000"/>
          </a:xfrm>
          <a:prstGeom prst="rect">
            <a:avLst/>
          </a:prstGeom>
        </p:spPr>
      </p:pic>
      <p:pic>
        <p:nvPicPr>
          <p:cNvPr id="13" name="Picture 12"/>
          <p:cNvPicPr>
            <a:picLocks noChangeAspect="1"/>
          </p:cNvPicPr>
          <p:nvPr/>
        </p:nvPicPr>
        <p:blipFill>
          <a:blip r:embed="rId6"/>
          <a:stretch>
            <a:fillRect/>
          </a:stretch>
        </p:blipFill>
        <p:spPr>
          <a:xfrm>
            <a:off x="2412488" y="5696725"/>
            <a:ext cx="1082380" cy="612000"/>
          </a:xfrm>
          <a:prstGeom prst="rect">
            <a:avLst/>
          </a:prstGeom>
        </p:spPr>
      </p:pic>
    </p:spTree>
    <p:extLst>
      <p:ext uri="{BB962C8B-B14F-4D97-AF65-F5344CB8AC3E}">
        <p14:creationId xmlns:p14="http://schemas.microsoft.com/office/powerpoint/2010/main" val="20523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6" name="Content Placeholder 8"/>
          <p:cNvPicPr>
            <a:picLocks noGrp="1" noChangeAspect="1"/>
          </p:cNvPicPr>
          <p:nvPr>
            <p:ph idx="1"/>
          </p:nvPr>
        </p:nvPicPr>
        <p:blipFill>
          <a:blip r:embed="rId3"/>
          <a:stretch>
            <a:fillRect/>
          </a:stretch>
        </p:blipFill>
        <p:spPr>
          <a:xfrm>
            <a:off x="5038526" y="2960438"/>
            <a:ext cx="3565922" cy="2239667"/>
          </a:xfrm>
          <a:prstGeom prst="rect">
            <a:avLst/>
          </a:prstGeom>
        </p:spPr>
      </p:pic>
      <p:sp>
        <p:nvSpPr>
          <p:cNvPr id="10" name="Rectangle 9"/>
          <p:cNvSpPr/>
          <p:nvPr/>
        </p:nvSpPr>
        <p:spPr>
          <a:xfrm>
            <a:off x="5580112" y="3434358"/>
            <a:ext cx="1125140" cy="1537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12" name="Picture 11"/>
          <p:cNvPicPr>
            <a:picLocks noChangeAspect="1"/>
          </p:cNvPicPr>
          <p:nvPr/>
        </p:nvPicPr>
        <p:blipFill>
          <a:blip r:embed="rId4"/>
          <a:stretch>
            <a:fillRect/>
          </a:stretch>
        </p:blipFill>
        <p:spPr>
          <a:xfrm rot="2700000">
            <a:off x="6552497" y="3829049"/>
            <a:ext cx="1096875" cy="1440000"/>
          </a:xfrm>
          <a:prstGeom prst="rect">
            <a:avLst/>
          </a:prstGeom>
        </p:spPr>
      </p:pic>
      <p:pic>
        <p:nvPicPr>
          <p:cNvPr id="13" name="Picture 12"/>
          <p:cNvPicPr>
            <a:picLocks noChangeAspect="1"/>
          </p:cNvPicPr>
          <p:nvPr/>
        </p:nvPicPr>
        <p:blipFill>
          <a:blip r:embed="rId5"/>
          <a:stretch>
            <a:fillRect/>
          </a:stretch>
        </p:blipFill>
        <p:spPr>
          <a:xfrm>
            <a:off x="2987824" y="3842728"/>
            <a:ext cx="2087999" cy="1080000"/>
          </a:xfrm>
          <a:prstGeom prst="rect">
            <a:avLst/>
          </a:prstGeom>
        </p:spPr>
      </p:pic>
      <p:pic>
        <p:nvPicPr>
          <p:cNvPr id="14" name="Picture 13"/>
          <p:cNvPicPr>
            <a:picLocks noChangeAspect="1"/>
          </p:cNvPicPr>
          <p:nvPr/>
        </p:nvPicPr>
        <p:blipFill>
          <a:blip r:embed="rId4"/>
          <a:stretch>
            <a:fillRect/>
          </a:stretch>
        </p:blipFill>
        <p:spPr>
          <a:xfrm rot="18900000" flipV="1">
            <a:off x="6565466" y="4943133"/>
            <a:ext cx="1096875" cy="1440000"/>
          </a:xfrm>
          <a:prstGeom prst="rect">
            <a:avLst/>
          </a:prstGeom>
        </p:spPr>
      </p:pic>
      <p:pic>
        <p:nvPicPr>
          <p:cNvPr id="15" name="Picture 14"/>
          <p:cNvPicPr>
            <a:picLocks noChangeAspect="1"/>
          </p:cNvPicPr>
          <p:nvPr/>
        </p:nvPicPr>
        <p:blipFill>
          <a:blip r:embed="rId6"/>
          <a:stretch>
            <a:fillRect/>
          </a:stretch>
        </p:blipFill>
        <p:spPr>
          <a:xfrm>
            <a:off x="2412488" y="5696725"/>
            <a:ext cx="1082380" cy="612000"/>
          </a:xfrm>
          <a:prstGeom prst="rect">
            <a:avLst/>
          </a:prstGeom>
        </p:spPr>
      </p:pic>
      <p:pic>
        <p:nvPicPr>
          <p:cNvPr id="16" name="Picture 15"/>
          <p:cNvPicPr>
            <a:picLocks noChangeAspect="1"/>
          </p:cNvPicPr>
          <p:nvPr/>
        </p:nvPicPr>
        <p:blipFill>
          <a:blip r:embed="rId7"/>
          <a:stretch>
            <a:fillRect/>
          </a:stretch>
        </p:blipFill>
        <p:spPr>
          <a:xfrm>
            <a:off x="3505010" y="5699808"/>
            <a:ext cx="1234461" cy="612000"/>
          </a:xfrm>
          <a:prstGeom prst="rect">
            <a:avLst/>
          </a:prstGeom>
        </p:spPr>
      </p:pic>
      <p:sp>
        <p:nvSpPr>
          <p:cNvPr id="5" name="Espace réservé du contenu 2"/>
          <p:cNvSpPr txBox="1">
            <a:spLocks/>
          </p:cNvSpPr>
          <p:nvPr/>
        </p:nvSpPr>
        <p:spPr bwMode="auto">
          <a:xfrm>
            <a:off x="2286000" y="1600200"/>
            <a:ext cx="660648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a:t>
            </a:r>
            <a:r>
              <a:rPr lang="pt-PT" sz="1600" dirty="0" smtClean="0">
                <a:solidFill>
                  <a:srgbClr val="016340"/>
                </a:solidFill>
              </a:rPr>
              <a:t>origem</a:t>
            </a:r>
          </a:p>
          <a:p>
            <a:pPr marL="914400" lvl="2" indent="-514350" algn="just">
              <a:lnSpc>
                <a:spcPct val="90000"/>
              </a:lnSpc>
              <a:buFont typeface="+mj-lt"/>
              <a:buAutoNum type="arabicPeriod"/>
              <a:defRPr/>
            </a:pPr>
            <a:r>
              <a:rPr lang="pt-PT" sz="1600" dirty="0">
                <a:solidFill>
                  <a:srgbClr val="016340"/>
                </a:solidFill>
              </a:rPr>
              <a:t>Rodar a figura 45º (ou seja 315º no sentido contrário ao dos ponteiros do relógio)</a:t>
            </a:r>
            <a:endParaRPr lang="pt-PT" sz="1600" dirty="0" smtClean="0">
              <a:solidFill>
                <a:srgbClr val="016340"/>
              </a:solidFill>
            </a:endParaRPr>
          </a:p>
          <a:p>
            <a:pPr marL="914400" lvl="2" indent="-514350" algn="just">
              <a:lnSpc>
                <a:spcPct val="90000"/>
              </a:lnSpc>
              <a:buFont typeface="+mj-lt"/>
              <a:buAutoNum type="arabicPeriod"/>
              <a:defRPr/>
            </a:pPr>
            <a:r>
              <a:rPr lang="pt-PT" sz="1600" dirty="0" smtClean="0">
                <a:solidFill>
                  <a:srgbClr val="016340"/>
                </a:solidFill>
              </a:rPr>
              <a:t>Espelhar a figura no </a:t>
            </a:r>
            <a:r>
              <a:rPr lang="pt-PT" sz="1600" dirty="0">
                <a:solidFill>
                  <a:srgbClr val="016340"/>
                </a:solidFill>
              </a:rPr>
              <a:t>eixo dos </a:t>
            </a:r>
            <a:r>
              <a:rPr lang="pt-PT" sz="1600" dirty="0" smtClean="0">
                <a:solidFill>
                  <a:srgbClr val="016340"/>
                </a:solidFill>
              </a:rPr>
              <a:t>XX</a:t>
            </a:r>
            <a:endParaRPr lang="pt-PT" sz="1600" dirty="0">
              <a:solidFill>
                <a:srgbClr val="016340"/>
              </a:solidFill>
            </a:endParaRPr>
          </a:p>
        </p:txBody>
      </p:sp>
    </p:spTree>
    <p:extLst>
      <p:ext uri="{BB962C8B-B14F-4D97-AF65-F5344CB8AC3E}">
        <p14:creationId xmlns:p14="http://schemas.microsoft.com/office/powerpoint/2010/main" val="36532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6" name="Content Placeholder 8"/>
          <p:cNvPicPr>
            <a:picLocks noGrp="1" noChangeAspect="1"/>
          </p:cNvPicPr>
          <p:nvPr>
            <p:ph idx="1"/>
          </p:nvPr>
        </p:nvPicPr>
        <p:blipFill>
          <a:blip r:embed="rId3"/>
          <a:stretch>
            <a:fillRect/>
          </a:stretch>
        </p:blipFill>
        <p:spPr>
          <a:xfrm>
            <a:off x="5038526" y="2960438"/>
            <a:ext cx="3565922" cy="2239667"/>
          </a:xfrm>
          <a:prstGeom prst="rect">
            <a:avLst/>
          </a:prstGeom>
        </p:spPr>
      </p:pic>
      <p:sp>
        <p:nvSpPr>
          <p:cNvPr id="10" name="Rectangle 9"/>
          <p:cNvSpPr/>
          <p:nvPr/>
        </p:nvSpPr>
        <p:spPr>
          <a:xfrm>
            <a:off x="5580112" y="3434358"/>
            <a:ext cx="1125140" cy="1537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14" name="Picture 13"/>
          <p:cNvPicPr>
            <a:picLocks noChangeAspect="1"/>
          </p:cNvPicPr>
          <p:nvPr/>
        </p:nvPicPr>
        <p:blipFill>
          <a:blip r:embed="rId4"/>
          <a:stretch>
            <a:fillRect/>
          </a:stretch>
        </p:blipFill>
        <p:spPr>
          <a:xfrm rot="18900000" flipV="1">
            <a:off x="6565466" y="4943133"/>
            <a:ext cx="1096875" cy="1440000"/>
          </a:xfrm>
          <a:prstGeom prst="rect">
            <a:avLst/>
          </a:prstGeom>
        </p:spPr>
      </p:pic>
      <p:pic>
        <p:nvPicPr>
          <p:cNvPr id="15" name="Picture 14"/>
          <p:cNvPicPr>
            <a:picLocks noChangeAspect="1"/>
          </p:cNvPicPr>
          <p:nvPr/>
        </p:nvPicPr>
        <p:blipFill>
          <a:blip r:embed="rId5"/>
          <a:stretch>
            <a:fillRect/>
          </a:stretch>
        </p:blipFill>
        <p:spPr>
          <a:xfrm>
            <a:off x="2959492" y="3752821"/>
            <a:ext cx="1883520" cy="1080000"/>
          </a:xfrm>
          <a:prstGeom prst="rect">
            <a:avLst/>
          </a:prstGeom>
        </p:spPr>
      </p:pic>
      <p:pic>
        <p:nvPicPr>
          <p:cNvPr id="16" name="Picture 15"/>
          <p:cNvPicPr>
            <a:picLocks noChangeAspect="1"/>
          </p:cNvPicPr>
          <p:nvPr/>
        </p:nvPicPr>
        <p:blipFill>
          <a:blip r:embed="rId4"/>
          <a:stretch>
            <a:fillRect/>
          </a:stretch>
        </p:blipFill>
        <p:spPr>
          <a:xfrm rot="18900000" flipV="1">
            <a:off x="6672123" y="5015103"/>
            <a:ext cx="745786" cy="979084"/>
          </a:xfrm>
          <a:prstGeom prst="rect">
            <a:avLst/>
          </a:prstGeom>
        </p:spPr>
      </p:pic>
      <p:pic>
        <p:nvPicPr>
          <p:cNvPr id="21" name="Picture 20"/>
          <p:cNvPicPr>
            <a:picLocks noChangeAspect="1"/>
          </p:cNvPicPr>
          <p:nvPr/>
        </p:nvPicPr>
        <p:blipFill>
          <a:blip r:embed="rId6"/>
          <a:stretch>
            <a:fillRect/>
          </a:stretch>
        </p:blipFill>
        <p:spPr>
          <a:xfrm>
            <a:off x="2412488" y="5696725"/>
            <a:ext cx="1082380" cy="612000"/>
          </a:xfrm>
          <a:prstGeom prst="rect">
            <a:avLst/>
          </a:prstGeom>
        </p:spPr>
      </p:pic>
      <p:pic>
        <p:nvPicPr>
          <p:cNvPr id="22" name="Picture 21"/>
          <p:cNvPicPr>
            <a:picLocks noChangeAspect="1"/>
          </p:cNvPicPr>
          <p:nvPr/>
        </p:nvPicPr>
        <p:blipFill>
          <a:blip r:embed="rId7"/>
          <a:stretch>
            <a:fillRect/>
          </a:stretch>
        </p:blipFill>
        <p:spPr>
          <a:xfrm>
            <a:off x="3505010" y="5699808"/>
            <a:ext cx="1234461" cy="612000"/>
          </a:xfrm>
          <a:prstGeom prst="rect">
            <a:avLst/>
          </a:prstGeom>
        </p:spPr>
      </p:pic>
      <p:pic>
        <p:nvPicPr>
          <p:cNvPr id="23" name="Picture 22"/>
          <p:cNvPicPr>
            <a:picLocks noChangeAspect="1"/>
          </p:cNvPicPr>
          <p:nvPr/>
        </p:nvPicPr>
        <p:blipFill>
          <a:blip r:embed="rId8"/>
          <a:stretch>
            <a:fillRect/>
          </a:stretch>
        </p:blipFill>
        <p:spPr>
          <a:xfrm>
            <a:off x="4762152" y="5696725"/>
            <a:ext cx="1183199" cy="612000"/>
          </a:xfrm>
          <a:prstGeom prst="rect">
            <a:avLst/>
          </a:prstGeom>
        </p:spPr>
      </p:pic>
      <p:sp>
        <p:nvSpPr>
          <p:cNvPr id="5" name="Espace réservé du contenu 2"/>
          <p:cNvSpPr txBox="1">
            <a:spLocks/>
          </p:cNvSpPr>
          <p:nvPr/>
        </p:nvSpPr>
        <p:spPr bwMode="auto">
          <a:xfrm>
            <a:off x="2286000" y="1600200"/>
            <a:ext cx="660648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a:t>
            </a:r>
            <a:r>
              <a:rPr lang="pt-PT" sz="1600" dirty="0" smtClean="0">
                <a:solidFill>
                  <a:srgbClr val="016340"/>
                </a:solidFill>
              </a:rPr>
              <a:t>origem</a:t>
            </a:r>
          </a:p>
          <a:p>
            <a:pPr marL="914400" lvl="2" indent="-514350" algn="just">
              <a:lnSpc>
                <a:spcPct val="90000"/>
              </a:lnSpc>
              <a:buFont typeface="+mj-lt"/>
              <a:buAutoNum type="arabicPeriod"/>
              <a:defRPr/>
            </a:pPr>
            <a:r>
              <a:rPr lang="pt-PT" sz="1600" dirty="0">
                <a:solidFill>
                  <a:srgbClr val="016340"/>
                </a:solidFill>
              </a:rPr>
              <a:t>Rodar a figura 45º (ou seja 315º no sentido contrário ao dos ponteiros do relógio)</a:t>
            </a:r>
            <a:endParaRPr lang="pt-PT" sz="1600" dirty="0" smtClean="0">
              <a:solidFill>
                <a:srgbClr val="016340"/>
              </a:solidFill>
            </a:endParaRPr>
          </a:p>
          <a:p>
            <a:pPr marL="914400" lvl="2" indent="-514350" algn="just">
              <a:lnSpc>
                <a:spcPct val="90000"/>
              </a:lnSpc>
              <a:buFont typeface="+mj-lt"/>
              <a:buAutoNum type="arabicPeriod"/>
              <a:defRPr/>
            </a:pPr>
            <a:r>
              <a:rPr lang="pt-PT" sz="1600" dirty="0" smtClean="0">
                <a:solidFill>
                  <a:srgbClr val="016340"/>
                </a:solidFill>
              </a:rPr>
              <a:t>Espelhar a figura no </a:t>
            </a:r>
            <a:r>
              <a:rPr lang="pt-PT" sz="1600" dirty="0">
                <a:solidFill>
                  <a:srgbClr val="016340"/>
                </a:solidFill>
              </a:rPr>
              <a:t>eixo dos </a:t>
            </a:r>
            <a:r>
              <a:rPr lang="pt-PT" sz="1600" dirty="0" smtClean="0">
                <a:solidFill>
                  <a:srgbClr val="016340"/>
                </a:solidFill>
              </a:rPr>
              <a:t>XX</a:t>
            </a:r>
          </a:p>
          <a:p>
            <a:pPr marL="914400" lvl="2" indent="-514350" algn="just">
              <a:lnSpc>
                <a:spcPct val="90000"/>
              </a:lnSpc>
              <a:buFont typeface="+mj-lt"/>
              <a:buAutoNum type="arabicPeriod"/>
              <a:defRPr/>
            </a:pPr>
            <a:r>
              <a:rPr lang="pt-PT" sz="1600" dirty="0" smtClean="0">
                <a:solidFill>
                  <a:srgbClr val="016340"/>
                </a:solidFill>
              </a:rPr>
              <a:t>Mudar </a:t>
            </a:r>
            <a:r>
              <a:rPr lang="pt-PT" sz="1600" dirty="0">
                <a:solidFill>
                  <a:srgbClr val="016340"/>
                </a:solidFill>
              </a:rPr>
              <a:t>de escala por um </a:t>
            </a:r>
            <a:r>
              <a:rPr lang="pt-PT" sz="1600" dirty="0" smtClean="0">
                <a:solidFill>
                  <a:srgbClr val="016340"/>
                </a:solidFill>
              </a:rPr>
              <a:t>fator </a:t>
            </a:r>
            <a:r>
              <a:rPr lang="pt-PT" sz="1600" dirty="0">
                <a:solidFill>
                  <a:srgbClr val="016340"/>
                </a:solidFill>
              </a:rPr>
              <a:t>de </a:t>
            </a:r>
            <a:r>
              <a:rPr lang="pt-PT" sz="1600" dirty="0">
                <a:solidFill>
                  <a:srgbClr val="016340"/>
                </a:solidFill>
              </a:rPr>
              <a:t>√</a:t>
            </a:r>
            <a:r>
              <a:rPr lang="pt-PT" sz="1600" dirty="0" smtClean="0">
                <a:solidFill>
                  <a:srgbClr val="016340"/>
                </a:solidFill>
              </a:rPr>
              <a:t>2/</a:t>
            </a:r>
            <a:r>
              <a:rPr lang="pt-PT" sz="1600" dirty="0" smtClean="0">
                <a:solidFill>
                  <a:srgbClr val="016340"/>
                </a:solidFill>
              </a:rPr>
              <a:t>2</a:t>
            </a:r>
            <a:endParaRPr lang="pt-PT" sz="1600" dirty="0">
              <a:solidFill>
                <a:srgbClr val="016340"/>
              </a:solidFill>
            </a:endParaRPr>
          </a:p>
        </p:txBody>
      </p:sp>
    </p:spTree>
    <p:extLst>
      <p:ext uri="{BB962C8B-B14F-4D97-AF65-F5344CB8AC3E}">
        <p14:creationId xmlns:p14="http://schemas.microsoft.com/office/powerpoint/2010/main" val="352855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12488" y="5696725"/>
            <a:ext cx="1082380" cy="612000"/>
          </a:xfrm>
          <a:prstGeom prst="rect">
            <a:avLst/>
          </a:prstGeom>
        </p:spPr>
      </p:pic>
      <p:pic>
        <p:nvPicPr>
          <p:cNvPr id="6" name="Content Placeholder 8"/>
          <p:cNvPicPr>
            <a:picLocks noGrp="1" noChangeAspect="1"/>
          </p:cNvPicPr>
          <p:nvPr>
            <p:ph idx="1"/>
          </p:nvPr>
        </p:nvPicPr>
        <p:blipFill>
          <a:blip r:embed="rId4"/>
          <a:stretch>
            <a:fillRect/>
          </a:stretch>
        </p:blipFill>
        <p:spPr>
          <a:xfrm>
            <a:off x="5038526" y="2960438"/>
            <a:ext cx="3565922" cy="2239667"/>
          </a:xfrm>
          <a:prstGeom prst="rect">
            <a:avLst/>
          </a:prstGeom>
        </p:spPr>
      </p:pic>
      <p:sp>
        <p:nvSpPr>
          <p:cNvPr id="10" name="Rectangle 9"/>
          <p:cNvSpPr/>
          <p:nvPr/>
        </p:nvSpPr>
        <p:spPr>
          <a:xfrm>
            <a:off x="5580112" y="3434358"/>
            <a:ext cx="1125140" cy="1537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11" name="Picture 10"/>
          <p:cNvPicPr>
            <a:picLocks noChangeAspect="1"/>
          </p:cNvPicPr>
          <p:nvPr/>
        </p:nvPicPr>
        <p:blipFill>
          <a:blip r:embed="rId5"/>
          <a:stretch>
            <a:fillRect/>
          </a:stretch>
        </p:blipFill>
        <p:spPr>
          <a:xfrm>
            <a:off x="3505010" y="5699808"/>
            <a:ext cx="1234461" cy="612000"/>
          </a:xfrm>
          <a:prstGeom prst="rect">
            <a:avLst/>
          </a:prstGeom>
        </p:spPr>
      </p:pic>
      <p:pic>
        <p:nvPicPr>
          <p:cNvPr id="13" name="Picture 12"/>
          <p:cNvPicPr>
            <a:picLocks noChangeAspect="1"/>
          </p:cNvPicPr>
          <p:nvPr/>
        </p:nvPicPr>
        <p:blipFill>
          <a:blip r:embed="rId6"/>
          <a:stretch>
            <a:fillRect/>
          </a:stretch>
        </p:blipFill>
        <p:spPr>
          <a:xfrm>
            <a:off x="4762152" y="5696725"/>
            <a:ext cx="1183199" cy="612000"/>
          </a:xfrm>
          <a:prstGeom prst="rect">
            <a:avLst/>
          </a:prstGeom>
        </p:spPr>
      </p:pic>
      <p:pic>
        <p:nvPicPr>
          <p:cNvPr id="15" name="Picture 14"/>
          <p:cNvPicPr>
            <a:picLocks noChangeAspect="1"/>
          </p:cNvPicPr>
          <p:nvPr/>
        </p:nvPicPr>
        <p:blipFill>
          <a:blip r:embed="rId7"/>
          <a:stretch>
            <a:fillRect/>
          </a:stretch>
        </p:blipFill>
        <p:spPr>
          <a:xfrm>
            <a:off x="5945351" y="5701611"/>
            <a:ext cx="1067328" cy="612000"/>
          </a:xfrm>
          <a:prstGeom prst="rect">
            <a:avLst/>
          </a:prstGeom>
        </p:spPr>
      </p:pic>
      <p:pic>
        <p:nvPicPr>
          <p:cNvPr id="16" name="Picture 15"/>
          <p:cNvPicPr>
            <a:picLocks noChangeAspect="1"/>
          </p:cNvPicPr>
          <p:nvPr/>
        </p:nvPicPr>
        <p:blipFill>
          <a:blip r:embed="rId8"/>
          <a:stretch>
            <a:fillRect/>
          </a:stretch>
        </p:blipFill>
        <p:spPr>
          <a:xfrm rot="18900000" flipV="1">
            <a:off x="6662425" y="4984014"/>
            <a:ext cx="745786" cy="979084"/>
          </a:xfrm>
          <a:prstGeom prst="rect">
            <a:avLst/>
          </a:prstGeom>
        </p:spPr>
      </p:pic>
      <p:sp>
        <p:nvSpPr>
          <p:cNvPr id="5" name="Espace réservé du contenu 2"/>
          <p:cNvSpPr txBox="1">
            <a:spLocks/>
          </p:cNvSpPr>
          <p:nvPr/>
        </p:nvSpPr>
        <p:spPr bwMode="auto">
          <a:xfrm>
            <a:off x="2286000" y="1600200"/>
            <a:ext cx="660648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a:t>
            </a:r>
            <a:r>
              <a:rPr lang="pt-PT" sz="1600" dirty="0" smtClean="0">
                <a:solidFill>
                  <a:srgbClr val="016340"/>
                </a:solidFill>
              </a:rPr>
              <a:t>origem</a:t>
            </a:r>
          </a:p>
          <a:p>
            <a:pPr marL="914400" lvl="2" indent="-514350" algn="just">
              <a:lnSpc>
                <a:spcPct val="90000"/>
              </a:lnSpc>
              <a:buFont typeface="+mj-lt"/>
              <a:buAutoNum type="arabicPeriod"/>
              <a:defRPr/>
            </a:pPr>
            <a:r>
              <a:rPr lang="pt-PT" sz="1600" dirty="0">
                <a:solidFill>
                  <a:srgbClr val="016340"/>
                </a:solidFill>
              </a:rPr>
              <a:t>Rodar a figura 45º (ou seja 315º no sentido contrário ao dos ponteiros do relógio)</a:t>
            </a:r>
            <a:endParaRPr lang="pt-PT" sz="1600" dirty="0" smtClean="0">
              <a:solidFill>
                <a:srgbClr val="016340"/>
              </a:solidFill>
            </a:endParaRPr>
          </a:p>
          <a:p>
            <a:pPr marL="914400" lvl="2" indent="-514350" algn="just">
              <a:lnSpc>
                <a:spcPct val="90000"/>
              </a:lnSpc>
              <a:buFont typeface="+mj-lt"/>
              <a:buAutoNum type="arabicPeriod"/>
              <a:defRPr/>
            </a:pPr>
            <a:r>
              <a:rPr lang="pt-PT" sz="1600" dirty="0" smtClean="0">
                <a:solidFill>
                  <a:srgbClr val="016340"/>
                </a:solidFill>
              </a:rPr>
              <a:t>Espelhar a figura no </a:t>
            </a:r>
            <a:r>
              <a:rPr lang="pt-PT" sz="1600" dirty="0">
                <a:solidFill>
                  <a:srgbClr val="016340"/>
                </a:solidFill>
              </a:rPr>
              <a:t>eixo dos </a:t>
            </a:r>
            <a:r>
              <a:rPr lang="pt-PT" sz="1600" dirty="0" smtClean="0">
                <a:solidFill>
                  <a:srgbClr val="016340"/>
                </a:solidFill>
              </a:rPr>
              <a:t>XX</a:t>
            </a:r>
          </a:p>
          <a:p>
            <a:pPr marL="914400" lvl="2" indent="-514350" algn="just">
              <a:lnSpc>
                <a:spcPct val="90000"/>
              </a:lnSpc>
              <a:buFont typeface="+mj-lt"/>
              <a:buAutoNum type="arabicPeriod"/>
              <a:defRPr/>
            </a:pPr>
            <a:r>
              <a:rPr lang="pt-PT" sz="1600" dirty="0">
                <a:solidFill>
                  <a:srgbClr val="016340"/>
                </a:solidFill>
              </a:rPr>
              <a:t>Mudar de escala por um fator de </a:t>
            </a:r>
            <a:r>
              <a:rPr lang="pt-PT" sz="1600" dirty="0">
                <a:solidFill>
                  <a:srgbClr val="016340"/>
                </a:solidFill>
              </a:rPr>
              <a:t>√2/2</a:t>
            </a:r>
            <a:endParaRPr lang="pt-PT" sz="1600" dirty="0">
              <a:solidFill>
                <a:srgbClr val="016340"/>
              </a:solidFill>
            </a:endParaRPr>
          </a:p>
          <a:p>
            <a:pPr marL="914400" lvl="2" indent="-514350" algn="just">
              <a:lnSpc>
                <a:spcPct val="90000"/>
              </a:lnSpc>
              <a:buFont typeface="+mj-lt"/>
              <a:buAutoNum type="arabicPeriod"/>
              <a:defRPr/>
            </a:pPr>
            <a:r>
              <a:rPr lang="pt-PT" sz="1600" dirty="0" smtClean="0">
                <a:solidFill>
                  <a:srgbClr val="016340"/>
                </a:solidFill>
              </a:rPr>
              <a:t>Passar E, da origem, para a </a:t>
            </a:r>
            <a:r>
              <a:rPr lang="pt-PT" sz="1600" dirty="0" smtClean="0">
                <a:solidFill>
                  <a:srgbClr val="016340"/>
                </a:solidFill>
              </a:rPr>
              <a:t>posição final</a:t>
            </a:r>
            <a:endParaRPr lang="pt-PT" sz="1600" dirty="0">
              <a:solidFill>
                <a:srgbClr val="016340"/>
              </a:solidFill>
            </a:endParaRPr>
          </a:p>
        </p:txBody>
      </p:sp>
      <p:cxnSp>
        <p:nvCxnSpPr>
          <p:cNvPr id="12" name="Straight Arrow Connector 11"/>
          <p:cNvCxnSpPr/>
          <p:nvPr/>
        </p:nvCxnSpPr>
        <p:spPr>
          <a:xfrm flipV="1">
            <a:off x="6848641" y="4437112"/>
            <a:ext cx="499027" cy="6606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9"/>
          <a:stretch>
            <a:fillRect/>
          </a:stretch>
        </p:blipFill>
        <p:spPr>
          <a:xfrm>
            <a:off x="3005361" y="3981312"/>
            <a:ext cx="1921154" cy="1080000"/>
          </a:xfrm>
          <a:prstGeom prst="rect">
            <a:avLst/>
          </a:prstGeom>
        </p:spPr>
      </p:pic>
    </p:spTree>
    <p:extLst>
      <p:ext uri="{BB962C8B-B14F-4D97-AF65-F5344CB8AC3E}">
        <p14:creationId xmlns:p14="http://schemas.microsoft.com/office/powerpoint/2010/main" val="410687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Escalares, pontos e vetores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 construção geométrica de qualquer mundo 3D necessita das seguintes operações básicas:</a:t>
            </a:r>
          </a:p>
          <a:p>
            <a:pPr lvl="1" algn="just">
              <a:lnSpc>
                <a:spcPct val="90000"/>
              </a:lnSpc>
              <a:defRPr/>
            </a:pPr>
            <a:r>
              <a:rPr lang="pt-PT" dirty="0">
                <a:solidFill>
                  <a:srgbClr val="016340"/>
                </a:solidFill>
              </a:rPr>
              <a:t>A subtração de dois pontos, que é um vetor (</a:t>
            </a:r>
            <a:r>
              <a:rPr lang="pt-PT" i="1" dirty="0">
                <a:solidFill>
                  <a:srgbClr val="016340"/>
                </a:solidFill>
              </a:rPr>
              <a:t>v = P – Q</a:t>
            </a:r>
            <a:r>
              <a:rPr lang="pt-PT" dirty="0">
                <a:solidFill>
                  <a:srgbClr val="016340"/>
                </a:solidFill>
              </a:rPr>
              <a:t>);</a:t>
            </a:r>
          </a:p>
          <a:p>
            <a:pPr lvl="1" algn="just">
              <a:lnSpc>
                <a:spcPct val="90000"/>
              </a:lnSpc>
              <a:defRPr/>
            </a:pPr>
            <a:r>
              <a:rPr lang="pt-PT" dirty="0">
                <a:solidFill>
                  <a:srgbClr val="016340"/>
                </a:solidFill>
              </a:rPr>
              <a:t>A soma de um vetor a um ponto, que é um ponto (</a:t>
            </a:r>
            <a:r>
              <a:rPr lang="pt-PT" i="1" dirty="0">
                <a:solidFill>
                  <a:srgbClr val="016340"/>
                </a:solidFill>
              </a:rPr>
              <a:t>P = Q + v</a:t>
            </a:r>
            <a:r>
              <a:rPr lang="pt-PT" dirty="0">
                <a:solidFill>
                  <a:srgbClr val="016340"/>
                </a:solidFill>
              </a:rPr>
              <a:t>);</a:t>
            </a:r>
          </a:p>
          <a:p>
            <a:pPr lvl="1" algn="just">
              <a:lnSpc>
                <a:spcPct val="90000"/>
              </a:lnSpc>
              <a:defRPr/>
            </a:pPr>
            <a:r>
              <a:rPr lang="pt-PT" dirty="0">
                <a:solidFill>
                  <a:srgbClr val="016340"/>
                </a:solidFill>
              </a:rPr>
              <a:t>A adição de dois vetores (u + v);</a:t>
            </a:r>
          </a:p>
          <a:p>
            <a:pPr lvl="1" algn="just">
              <a:lnSpc>
                <a:spcPct val="90000"/>
              </a:lnSpc>
              <a:defRPr/>
            </a:pPr>
            <a:r>
              <a:rPr lang="pt-PT" dirty="0">
                <a:solidFill>
                  <a:srgbClr val="016340"/>
                </a:solidFill>
              </a:rPr>
              <a:t>Produto escalar ou interno (</a:t>
            </a:r>
            <a:r>
              <a:rPr lang="pt-PT" i="1" dirty="0">
                <a:solidFill>
                  <a:srgbClr val="016340"/>
                </a:solidFill>
              </a:rPr>
              <a:t>u · v);</a:t>
            </a:r>
          </a:p>
          <a:p>
            <a:pPr lvl="1" algn="just">
              <a:lnSpc>
                <a:spcPct val="90000"/>
              </a:lnSpc>
              <a:defRPr/>
            </a:pPr>
            <a:r>
              <a:rPr lang="pt-PT" dirty="0">
                <a:solidFill>
                  <a:srgbClr val="016340"/>
                </a:solidFill>
              </a:rPr>
              <a:t>Produto vetorial ou externo (</a:t>
            </a:r>
            <a:r>
              <a:rPr lang="pt-PT" i="1" dirty="0">
                <a:solidFill>
                  <a:srgbClr val="016340"/>
                </a:solidFill>
              </a:rPr>
              <a:t>u × v).</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12488" y="5696725"/>
            <a:ext cx="1082380" cy="612000"/>
          </a:xfrm>
          <a:prstGeom prst="rect">
            <a:avLst/>
          </a:prstGeom>
        </p:spPr>
      </p:pic>
      <p:sp>
        <p:nvSpPr>
          <p:cNvPr id="10" name="Rectangle 9"/>
          <p:cNvSpPr/>
          <p:nvPr/>
        </p:nvSpPr>
        <p:spPr>
          <a:xfrm>
            <a:off x="5580112" y="3434358"/>
            <a:ext cx="1125140" cy="1537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Transformações geométricas -</a:t>
            </a:r>
            <a:endParaRPr lang="pt-PT" sz="2200" noProof="0" dirty="0">
              <a:solidFill>
                <a:srgbClr val="016340"/>
              </a:solidFill>
            </a:endParaRPr>
          </a:p>
        </p:txBody>
      </p:sp>
      <p:pic>
        <p:nvPicPr>
          <p:cNvPr id="11" name="Picture 10"/>
          <p:cNvPicPr>
            <a:picLocks noChangeAspect="1"/>
          </p:cNvPicPr>
          <p:nvPr/>
        </p:nvPicPr>
        <p:blipFill>
          <a:blip r:embed="rId4"/>
          <a:stretch>
            <a:fillRect/>
          </a:stretch>
        </p:blipFill>
        <p:spPr>
          <a:xfrm>
            <a:off x="3505010" y="5699808"/>
            <a:ext cx="1234461" cy="612000"/>
          </a:xfrm>
          <a:prstGeom prst="rect">
            <a:avLst/>
          </a:prstGeom>
        </p:spPr>
      </p:pic>
      <p:pic>
        <p:nvPicPr>
          <p:cNvPr id="13" name="Picture 12"/>
          <p:cNvPicPr>
            <a:picLocks noChangeAspect="1"/>
          </p:cNvPicPr>
          <p:nvPr/>
        </p:nvPicPr>
        <p:blipFill>
          <a:blip r:embed="rId5"/>
          <a:stretch>
            <a:fillRect/>
          </a:stretch>
        </p:blipFill>
        <p:spPr>
          <a:xfrm>
            <a:off x="4762152" y="5696725"/>
            <a:ext cx="1183199" cy="612000"/>
          </a:xfrm>
          <a:prstGeom prst="rect">
            <a:avLst/>
          </a:prstGeom>
        </p:spPr>
      </p:pic>
      <p:pic>
        <p:nvPicPr>
          <p:cNvPr id="15" name="Picture 14"/>
          <p:cNvPicPr>
            <a:picLocks noChangeAspect="1"/>
          </p:cNvPicPr>
          <p:nvPr/>
        </p:nvPicPr>
        <p:blipFill>
          <a:blip r:embed="rId6"/>
          <a:stretch>
            <a:fillRect/>
          </a:stretch>
        </p:blipFill>
        <p:spPr>
          <a:xfrm>
            <a:off x="5945351" y="5701611"/>
            <a:ext cx="1067328" cy="612000"/>
          </a:xfrm>
          <a:prstGeom prst="rect">
            <a:avLst/>
          </a:prstGeom>
        </p:spPr>
      </p:pic>
      <p:pic>
        <p:nvPicPr>
          <p:cNvPr id="18" name="Content Placeholder 8"/>
          <p:cNvPicPr>
            <a:picLocks noGrp="1" noChangeAspect="1"/>
          </p:cNvPicPr>
          <p:nvPr>
            <p:ph idx="1"/>
          </p:nvPr>
        </p:nvPicPr>
        <p:blipFill>
          <a:blip r:embed="rId7"/>
          <a:stretch>
            <a:fillRect/>
          </a:stretch>
        </p:blipFill>
        <p:spPr>
          <a:xfrm>
            <a:off x="5038526" y="2960438"/>
            <a:ext cx="3565922" cy="2239667"/>
          </a:xfrm>
          <a:prstGeom prst="rect">
            <a:avLst/>
          </a:prstGeom>
        </p:spPr>
      </p:pic>
      <p:pic>
        <p:nvPicPr>
          <p:cNvPr id="19" name="Picture 18"/>
          <p:cNvPicPr>
            <a:picLocks noChangeAspect="1"/>
          </p:cNvPicPr>
          <p:nvPr/>
        </p:nvPicPr>
        <p:blipFill>
          <a:blip r:embed="rId8"/>
          <a:stretch>
            <a:fillRect/>
          </a:stretch>
        </p:blipFill>
        <p:spPr>
          <a:xfrm>
            <a:off x="2884370" y="4221208"/>
            <a:ext cx="1927934" cy="1080000"/>
          </a:xfrm>
          <a:prstGeom prst="rect">
            <a:avLst/>
          </a:prstGeom>
        </p:spPr>
      </p:pic>
      <p:pic>
        <p:nvPicPr>
          <p:cNvPr id="20" name="Picture 19"/>
          <p:cNvPicPr>
            <a:picLocks noChangeAspect="1"/>
          </p:cNvPicPr>
          <p:nvPr/>
        </p:nvPicPr>
        <p:blipFill>
          <a:blip r:embed="rId9"/>
          <a:stretch>
            <a:fillRect/>
          </a:stretch>
        </p:blipFill>
        <p:spPr>
          <a:xfrm>
            <a:off x="7083746" y="5696725"/>
            <a:ext cx="1088654" cy="612000"/>
          </a:xfrm>
          <a:prstGeom prst="rect">
            <a:avLst/>
          </a:prstGeom>
        </p:spPr>
      </p:pic>
      <p:pic>
        <p:nvPicPr>
          <p:cNvPr id="21" name="Picture 20"/>
          <p:cNvPicPr>
            <a:picLocks noChangeAspect="1"/>
          </p:cNvPicPr>
          <p:nvPr/>
        </p:nvPicPr>
        <p:blipFill>
          <a:blip r:embed="rId10"/>
          <a:stretch>
            <a:fillRect/>
          </a:stretch>
        </p:blipFill>
        <p:spPr>
          <a:xfrm>
            <a:off x="2718065" y="3789040"/>
            <a:ext cx="2429999" cy="540000"/>
          </a:xfrm>
          <a:prstGeom prst="rect">
            <a:avLst/>
          </a:prstGeom>
        </p:spPr>
      </p:pic>
      <p:sp>
        <p:nvSpPr>
          <p:cNvPr id="5" name="Espace réservé du contenu 2"/>
          <p:cNvSpPr txBox="1">
            <a:spLocks/>
          </p:cNvSpPr>
          <p:nvPr/>
        </p:nvSpPr>
        <p:spPr bwMode="auto">
          <a:xfrm>
            <a:off x="2286000" y="1600200"/>
            <a:ext cx="660648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defRPr/>
            </a:pPr>
            <a:r>
              <a:rPr lang="pt-PT" dirty="0" smtClean="0">
                <a:solidFill>
                  <a:srgbClr val="016340"/>
                </a:solidFill>
              </a:rPr>
              <a:t>Exercício</a:t>
            </a:r>
          </a:p>
          <a:p>
            <a:pPr marL="914400" lvl="2" indent="-514350" algn="just">
              <a:lnSpc>
                <a:spcPct val="90000"/>
              </a:lnSpc>
              <a:buFont typeface="+mj-lt"/>
              <a:buAutoNum type="arabicPeriod"/>
              <a:defRPr/>
            </a:pPr>
            <a:r>
              <a:rPr lang="pt-PT" sz="1600" dirty="0">
                <a:solidFill>
                  <a:srgbClr val="016340"/>
                </a:solidFill>
              </a:rPr>
              <a:t>Passar o ponto E para a </a:t>
            </a:r>
            <a:r>
              <a:rPr lang="pt-PT" sz="1600" dirty="0" smtClean="0">
                <a:solidFill>
                  <a:srgbClr val="016340"/>
                </a:solidFill>
              </a:rPr>
              <a:t>origem</a:t>
            </a:r>
          </a:p>
          <a:p>
            <a:pPr marL="914400" lvl="2" indent="-514350" algn="just">
              <a:lnSpc>
                <a:spcPct val="90000"/>
              </a:lnSpc>
              <a:buFont typeface="+mj-lt"/>
              <a:buAutoNum type="arabicPeriod"/>
              <a:defRPr/>
            </a:pPr>
            <a:r>
              <a:rPr lang="pt-PT" sz="1600" dirty="0">
                <a:solidFill>
                  <a:srgbClr val="016340"/>
                </a:solidFill>
              </a:rPr>
              <a:t>Rodar a figura 45º (ou seja 315º no sentido contrário ao dos ponteiros do relógio)</a:t>
            </a:r>
            <a:endParaRPr lang="pt-PT" sz="1600" dirty="0" smtClean="0">
              <a:solidFill>
                <a:srgbClr val="016340"/>
              </a:solidFill>
            </a:endParaRPr>
          </a:p>
          <a:p>
            <a:pPr marL="914400" lvl="2" indent="-514350" algn="just">
              <a:lnSpc>
                <a:spcPct val="90000"/>
              </a:lnSpc>
              <a:buFont typeface="+mj-lt"/>
              <a:buAutoNum type="arabicPeriod"/>
              <a:defRPr/>
            </a:pPr>
            <a:r>
              <a:rPr lang="pt-PT" sz="1600" dirty="0" smtClean="0">
                <a:solidFill>
                  <a:srgbClr val="016340"/>
                </a:solidFill>
              </a:rPr>
              <a:t>Espelhar a figura no </a:t>
            </a:r>
            <a:r>
              <a:rPr lang="pt-PT" sz="1600" dirty="0">
                <a:solidFill>
                  <a:srgbClr val="016340"/>
                </a:solidFill>
              </a:rPr>
              <a:t>eixo dos </a:t>
            </a:r>
            <a:r>
              <a:rPr lang="pt-PT" sz="1600" dirty="0" smtClean="0">
                <a:solidFill>
                  <a:srgbClr val="016340"/>
                </a:solidFill>
              </a:rPr>
              <a:t>XX</a:t>
            </a:r>
          </a:p>
          <a:p>
            <a:pPr marL="914400" lvl="2" indent="-514350" algn="just">
              <a:lnSpc>
                <a:spcPct val="90000"/>
              </a:lnSpc>
              <a:buFont typeface="+mj-lt"/>
              <a:buAutoNum type="arabicPeriod"/>
              <a:defRPr/>
            </a:pPr>
            <a:r>
              <a:rPr lang="pt-PT" sz="1600" dirty="0">
                <a:solidFill>
                  <a:srgbClr val="016340"/>
                </a:solidFill>
              </a:rPr>
              <a:t>Mudar de escala por um fator de </a:t>
            </a:r>
            <a:r>
              <a:rPr lang="pt-PT" sz="1600" dirty="0">
                <a:solidFill>
                  <a:srgbClr val="016340"/>
                </a:solidFill>
              </a:rPr>
              <a:t>√2/2</a:t>
            </a:r>
            <a:endParaRPr lang="pt-PT" sz="1600" dirty="0">
              <a:solidFill>
                <a:srgbClr val="016340"/>
              </a:solidFill>
            </a:endParaRPr>
          </a:p>
          <a:p>
            <a:pPr marL="914400" lvl="2" indent="-514350" algn="just">
              <a:lnSpc>
                <a:spcPct val="90000"/>
              </a:lnSpc>
              <a:buFont typeface="+mj-lt"/>
              <a:buAutoNum type="arabicPeriod"/>
              <a:defRPr/>
            </a:pPr>
            <a:r>
              <a:rPr lang="pt-PT" sz="1600" dirty="0">
                <a:solidFill>
                  <a:srgbClr val="016340"/>
                </a:solidFill>
              </a:rPr>
              <a:t>Passar E, da origem, para a posição final</a:t>
            </a:r>
            <a:endParaRPr lang="pt-PT" sz="1600" dirty="0">
              <a:solidFill>
                <a:srgbClr val="016340"/>
              </a:solidFill>
            </a:endParaRPr>
          </a:p>
        </p:txBody>
      </p:sp>
    </p:spTree>
    <p:extLst>
      <p:ext uri="{BB962C8B-B14F-4D97-AF65-F5344CB8AC3E}">
        <p14:creationId xmlns:p14="http://schemas.microsoft.com/office/powerpoint/2010/main" val="35327627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Os objetos que serão colocados no mundo 3D, deverão ser definidos independentemente de qualquer representação particular.</a:t>
            </a:r>
          </a:p>
          <a:p>
            <a:pPr lvl="1" algn="just">
              <a:lnSpc>
                <a:spcPct val="90000"/>
              </a:lnSpc>
              <a:defRPr/>
            </a:pPr>
            <a:r>
              <a:rPr lang="pt-PT" dirty="0">
                <a:solidFill>
                  <a:srgbClr val="016340"/>
                </a:solidFill>
              </a:rPr>
              <a:t>Esses objetos, conforme se demonstra a seguir, também são criados a partir de escalares, pontos e vetores.</a:t>
            </a:r>
          </a:p>
          <a:p>
            <a:pPr algn="just">
              <a:lnSpc>
                <a:spcPct val="90000"/>
              </a:lnSpc>
              <a:defRPr/>
            </a:pPr>
            <a:r>
              <a:rPr lang="pt-PT" dirty="0">
                <a:solidFill>
                  <a:srgbClr val="016340"/>
                </a:solidFill>
              </a:rPr>
              <a:t>O elemento básico ponto dá origem ao primeiro elemento possível de se ter no mundo 3D, o vértice ou ponto 3D.</a:t>
            </a:r>
          </a:p>
        </p:txBody>
      </p:sp>
    </p:spTree>
    <p:extLst>
      <p:ext uri="{BB962C8B-B14F-4D97-AF65-F5344CB8AC3E}">
        <p14:creationId xmlns:p14="http://schemas.microsoft.com/office/powerpoint/2010/main" val="19078665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Assumindo uma hierarquia entre elementos gráficos, do mais básico ao mais complexo, o que se segue ao ponto 3D é uma reta 3D.</a:t>
            </a:r>
          </a:p>
          <a:p>
            <a:pPr lvl="1" algn="just">
              <a:lnSpc>
                <a:spcPct val="90000"/>
              </a:lnSpc>
              <a:defRPr/>
            </a:pPr>
            <a:r>
              <a:rPr lang="pt-PT" dirty="0">
                <a:solidFill>
                  <a:srgbClr val="016340"/>
                </a:solidFill>
              </a:rPr>
              <a:t>A particularização deste elemento dará origem às arestas dos objetos.</a:t>
            </a:r>
          </a:p>
          <a:p>
            <a:pPr algn="just">
              <a:lnSpc>
                <a:spcPct val="90000"/>
              </a:lnSpc>
              <a:defRPr/>
            </a:pPr>
            <a:r>
              <a:rPr lang="pt-PT" dirty="0">
                <a:solidFill>
                  <a:srgbClr val="016340"/>
                </a:solidFill>
              </a:rPr>
              <a:t>Uma reta pode ser definida como uma extensão de um ponto (relembrar a operação de extrusão vista e nas aulas práticas).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Assim, da soma de um ponto a um vetor pode-se definir uma reta 3D dada por,</a:t>
            </a:r>
          </a:p>
          <a:p>
            <a:pPr lvl="1" algn="just">
              <a:lnSpc>
                <a:spcPct val="90000"/>
              </a:lnSpc>
              <a:defRPr/>
            </a:pPr>
            <a:r>
              <a:rPr lang="pt-PT" i="1" dirty="0">
                <a:solidFill>
                  <a:srgbClr val="016340"/>
                </a:solidFill>
              </a:rPr>
              <a:t>P(</a:t>
            </a:r>
            <a:r>
              <a:rPr lang="pt-PT" i="1" dirty="0">
                <a:solidFill>
                  <a:srgbClr val="016340"/>
                </a:solidFill>
                <a:sym typeface="Symbol" pitchFamily="18" charset="2"/>
              </a:rPr>
              <a:t></a:t>
            </a:r>
            <a:r>
              <a:rPr lang="pt-PT" i="1" dirty="0">
                <a:solidFill>
                  <a:srgbClr val="016340"/>
                </a:solidFill>
              </a:rPr>
              <a:t>) = P0 + </a:t>
            </a:r>
            <a:r>
              <a:rPr lang="pt-PT" i="1" dirty="0">
                <a:solidFill>
                  <a:srgbClr val="016340"/>
                </a:solidFill>
                <a:sym typeface="Symbol" pitchFamily="18" charset="2"/>
              </a:rPr>
              <a:t></a:t>
            </a:r>
            <a:r>
              <a:rPr lang="pt-PT" i="1" dirty="0">
                <a:solidFill>
                  <a:srgbClr val="016340"/>
                </a:solidFill>
              </a:rPr>
              <a:t> v</a:t>
            </a:r>
          </a:p>
          <a:p>
            <a:pPr lvl="2" algn="just">
              <a:lnSpc>
                <a:spcPct val="90000"/>
              </a:lnSpc>
              <a:defRPr/>
            </a:pPr>
            <a:r>
              <a:rPr lang="pt-PT" dirty="0">
                <a:solidFill>
                  <a:srgbClr val="016340"/>
                </a:solidFill>
              </a:rPr>
              <a:t>Onde </a:t>
            </a:r>
            <a:r>
              <a:rPr lang="pt-PT" i="1" dirty="0">
                <a:solidFill>
                  <a:srgbClr val="016340"/>
                </a:solidFill>
              </a:rPr>
              <a:t>P0</a:t>
            </a:r>
            <a:r>
              <a:rPr lang="pt-PT" dirty="0">
                <a:solidFill>
                  <a:srgbClr val="016340"/>
                </a:solidFill>
              </a:rPr>
              <a:t> é um ponto arbitrário, </a:t>
            </a:r>
            <a:r>
              <a:rPr lang="pt-PT" i="1" dirty="0">
                <a:solidFill>
                  <a:srgbClr val="016340"/>
                </a:solidFill>
              </a:rPr>
              <a:t>v</a:t>
            </a:r>
            <a:r>
              <a:rPr lang="pt-PT" dirty="0">
                <a:solidFill>
                  <a:srgbClr val="016340"/>
                </a:solidFill>
              </a:rPr>
              <a:t> é um vetor arbitrário e </a:t>
            </a:r>
            <a:r>
              <a:rPr lang="pt-PT" i="1" dirty="0">
                <a:solidFill>
                  <a:srgbClr val="016340"/>
                </a:solidFill>
                <a:sym typeface="Symbol" pitchFamily="18" charset="2"/>
              </a:rPr>
              <a:t></a:t>
            </a:r>
            <a:r>
              <a:rPr lang="pt-PT" dirty="0">
                <a:solidFill>
                  <a:srgbClr val="016340"/>
                </a:solidFill>
              </a:rPr>
              <a:t> é um escalar.</a:t>
            </a:r>
          </a:p>
          <a:p>
            <a:pPr lvl="2" algn="just">
              <a:lnSpc>
                <a:spcPct val="90000"/>
              </a:lnSpc>
              <a:defRPr/>
            </a:pPr>
            <a:r>
              <a:rPr lang="pt-PT" i="1" dirty="0">
                <a:solidFill>
                  <a:srgbClr val="016340"/>
                </a:solidFill>
              </a:rPr>
              <a:t>P(</a:t>
            </a:r>
            <a:r>
              <a:rPr lang="pt-PT" i="1" dirty="0">
                <a:solidFill>
                  <a:srgbClr val="016340"/>
                </a:solidFill>
                <a:sym typeface="Symbol" pitchFamily="18" charset="2"/>
              </a:rPr>
              <a:t></a:t>
            </a:r>
            <a:r>
              <a:rPr lang="pt-PT" i="1" dirty="0">
                <a:solidFill>
                  <a:srgbClr val="016340"/>
                </a:solidFill>
              </a:rPr>
              <a:t>)</a:t>
            </a:r>
            <a:r>
              <a:rPr lang="pt-PT" dirty="0">
                <a:solidFill>
                  <a:srgbClr val="016340"/>
                </a:solidFill>
              </a:rPr>
              <a:t> é um ponto para qualquer valor de </a:t>
            </a:r>
            <a:r>
              <a:rPr lang="pt-PT" i="1" dirty="0">
                <a:solidFill>
                  <a:srgbClr val="016340"/>
                </a:solidFill>
                <a:sym typeface="Symbol" pitchFamily="18" charset="2"/>
              </a:rPr>
              <a:t></a:t>
            </a:r>
            <a:r>
              <a:rPr lang="pt-PT" dirty="0">
                <a:solidFill>
                  <a:srgbClr val="016340"/>
                </a:solidFill>
              </a:rPr>
              <a:t>, e o conjunto de todos os pontos correspondentes à variação de </a:t>
            </a:r>
            <a:r>
              <a:rPr lang="pt-PT" i="1" dirty="0">
                <a:solidFill>
                  <a:srgbClr val="016340"/>
                </a:solidFill>
                <a:sym typeface="Symbol" pitchFamily="18" charset="2"/>
              </a:rPr>
              <a:t></a:t>
            </a:r>
            <a:r>
              <a:rPr lang="pt-PT" dirty="0">
                <a:solidFill>
                  <a:srgbClr val="016340"/>
                </a:solidFill>
                <a:sym typeface="Symbol" pitchFamily="18" charset="2"/>
              </a:rPr>
              <a:t> entre </a:t>
            </a:r>
            <a:r>
              <a:rPr lang="pt-PT" dirty="0">
                <a:solidFill>
                  <a:srgbClr val="016340"/>
                </a:solidFill>
              </a:rPr>
              <a:t>[-∞,+∞] estão sobre uma linha reta, sendo a equação acima a forma paramétrica da reta.</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Continuando o raciocínio, um plano (o elemento gráfico seguinte na hierarquia) pode ser definido como uma extensão da reta.</a:t>
            </a:r>
          </a:p>
          <a:p>
            <a:pPr lvl="1" algn="just">
              <a:lnSpc>
                <a:spcPct val="90000"/>
              </a:lnSpc>
              <a:defRPr/>
            </a:pPr>
            <a:r>
              <a:rPr lang="pt-PT" dirty="0">
                <a:solidFill>
                  <a:srgbClr val="016340"/>
                </a:solidFill>
              </a:rPr>
              <a:t>A particularização deste elemento dará origem às faces dos objetos.</a:t>
            </a:r>
          </a:p>
          <a:p>
            <a:pPr algn="just">
              <a:lnSpc>
                <a:spcPct val="90000"/>
              </a:lnSpc>
              <a:defRPr/>
            </a:pPr>
            <a:r>
              <a:rPr lang="pt-PT" dirty="0">
                <a:solidFill>
                  <a:srgbClr val="016340"/>
                </a:solidFill>
              </a:rPr>
              <a:t>Um plano é determinado por:</a:t>
            </a:r>
          </a:p>
          <a:p>
            <a:pPr lvl="1" algn="just">
              <a:lnSpc>
                <a:spcPct val="90000"/>
              </a:lnSpc>
              <a:defRPr/>
            </a:pPr>
            <a:r>
              <a:rPr lang="pt-PT" dirty="0">
                <a:solidFill>
                  <a:srgbClr val="016340"/>
                </a:solidFill>
              </a:rPr>
              <a:t>Três pontos não colineares;</a:t>
            </a:r>
          </a:p>
          <a:p>
            <a:pPr lvl="1" algn="just">
              <a:lnSpc>
                <a:spcPct val="90000"/>
              </a:lnSpc>
              <a:defRPr/>
            </a:pPr>
            <a:r>
              <a:rPr lang="pt-PT" dirty="0">
                <a:solidFill>
                  <a:srgbClr val="016340"/>
                </a:solidFill>
              </a:rPr>
              <a:t>Um ponto e dois vetores não paralelos.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Assim, uma das maneiras de definir o plano é:</a:t>
            </a: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lvl="1" algn="ctr">
              <a:lnSpc>
                <a:spcPct val="90000"/>
              </a:lnSpc>
              <a:buNone/>
              <a:defRPr/>
            </a:pPr>
            <a:r>
              <a:rPr lang="pt-PT" sz="2400" b="1" dirty="0">
                <a:solidFill>
                  <a:srgbClr val="016340"/>
                </a:solidFill>
              </a:rPr>
              <a:t>Figura 8.</a:t>
            </a:r>
            <a:r>
              <a:rPr lang="pt-PT" sz="2400" dirty="0">
                <a:solidFill>
                  <a:srgbClr val="016340"/>
                </a:solidFill>
              </a:rPr>
              <a:t> Determinação de um plano.</a:t>
            </a:r>
          </a:p>
        </p:txBody>
      </p:sp>
      <p:pic>
        <p:nvPicPr>
          <p:cNvPr id="11267" name="Picture 3"/>
          <p:cNvPicPr>
            <a:picLocks noChangeAspect="1" noChangeArrowheads="1"/>
          </p:cNvPicPr>
          <p:nvPr/>
        </p:nvPicPr>
        <p:blipFill>
          <a:blip r:embed="rId3" cstate="print"/>
          <a:srcRect/>
          <a:stretch>
            <a:fillRect/>
          </a:stretch>
        </p:blipFill>
        <p:spPr bwMode="auto">
          <a:xfrm>
            <a:off x="4644008" y="2060848"/>
            <a:ext cx="3641725" cy="522288"/>
          </a:xfrm>
          <a:prstGeom prst="rect">
            <a:avLst/>
          </a:prstGeom>
          <a:noFill/>
        </p:spPr>
      </p:pic>
      <p:pic>
        <p:nvPicPr>
          <p:cNvPr id="11269" name="Picture 5"/>
          <p:cNvPicPr>
            <a:picLocks noChangeAspect="1" noChangeArrowheads="1"/>
          </p:cNvPicPr>
          <p:nvPr/>
        </p:nvPicPr>
        <p:blipFill>
          <a:blip r:embed="rId4" cstate="print"/>
          <a:srcRect/>
          <a:stretch>
            <a:fillRect/>
          </a:stretch>
        </p:blipFill>
        <p:spPr bwMode="auto">
          <a:xfrm>
            <a:off x="4119463" y="2852936"/>
            <a:ext cx="3044825" cy="2281237"/>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Também se pode encontrar a normal ao plano fazendo o produto vetorial:</a:t>
            </a:r>
          </a:p>
          <a:p>
            <a:pPr lvl="1" algn="just">
              <a:lnSpc>
                <a:spcPct val="90000"/>
              </a:lnSpc>
              <a:defRPr/>
            </a:pPr>
            <a:r>
              <a:rPr lang="pt-PT" b="1" i="1" dirty="0">
                <a:solidFill>
                  <a:srgbClr val="016340"/>
                </a:solidFill>
              </a:rPr>
              <a:t>n = u x v</a:t>
            </a:r>
            <a:endParaRPr lang="pt-PT" dirty="0">
              <a:solidFill>
                <a:srgbClr val="016340"/>
              </a:solidFill>
            </a:endParaRPr>
          </a:p>
          <a:p>
            <a:pPr algn="just">
              <a:lnSpc>
                <a:spcPct val="90000"/>
              </a:lnSpc>
              <a:defRPr/>
            </a:pPr>
            <a:r>
              <a:rPr lang="pt-PT" dirty="0">
                <a:solidFill>
                  <a:srgbClr val="016340"/>
                </a:solidFill>
              </a:rPr>
              <a:t>E, assim, com base no vetor </a:t>
            </a:r>
            <a:r>
              <a:rPr lang="pt-PT" b="1" i="1" dirty="0">
                <a:solidFill>
                  <a:srgbClr val="016340"/>
                </a:solidFill>
              </a:rPr>
              <a:t>n</a:t>
            </a:r>
            <a:r>
              <a:rPr lang="pt-PT" dirty="0">
                <a:solidFill>
                  <a:srgbClr val="016340"/>
                </a:solidFill>
              </a:rPr>
              <a:t> e no produto interno, definir o plano da seguinte forma:</a:t>
            </a:r>
          </a:p>
          <a:p>
            <a:pPr lvl="1" algn="just">
              <a:lnSpc>
                <a:spcPct val="90000"/>
              </a:lnSpc>
              <a:defRPr/>
            </a:pPr>
            <a:r>
              <a:rPr lang="pt-PT" b="1" i="1" dirty="0">
                <a:solidFill>
                  <a:srgbClr val="016340"/>
                </a:solidFill>
              </a:rPr>
              <a:t>n . (P – P0) = 0</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A partir da definição de pontos, de retas e de planos, podem-se juntar, num mesmo conjunto, vértices, arestas e faces.</a:t>
            </a:r>
          </a:p>
          <a:p>
            <a:pPr lvl="1" algn="just">
              <a:lnSpc>
                <a:spcPct val="90000"/>
              </a:lnSpc>
              <a:defRPr/>
            </a:pPr>
            <a:r>
              <a:rPr lang="pt-PT" dirty="0">
                <a:solidFill>
                  <a:srgbClr val="016340"/>
                </a:solidFill>
              </a:rPr>
              <a:t>Este conjunto com os elementos descritos acima é conhecido na CG como malha de vértices ou </a:t>
            </a:r>
            <a:r>
              <a:rPr lang="pt-PT" i="1" dirty="0" err="1">
                <a:solidFill>
                  <a:srgbClr val="016340"/>
                </a:solidFill>
              </a:rPr>
              <a:t>mesh</a:t>
            </a:r>
            <a:r>
              <a:rPr lang="pt-PT" dirty="0">
                <a:solidFill>
                  <a:srgbClr val="016340"/>
                </a:solidFill>
              </a:rPr>
              <a:t>.</a:t>
            </a:r>
          </a:p>
          <a:p>
            <a:pPr algn="just">
              <a:lnSpc>
                <a:spcPct val="90000"/>
              </a:lnSpc>
              <a:defRPr/>
            </a:pPr>
            <a:r>
              <a:rPr lang="pt-PT" dirty="0">
                <a:solidFill>
                  <a:srgbClr val="016340"/>
                </a:solidFill>
              </a:rPr>
              <a:t>Estas malhas podem ser definidas e usadas para modelar qualquer tipo de objeto 3D, normalmente com volume.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lvl="1" algn="ctr">
              <a:lnSpc>
                <a:spcPct val="90000"/>
              </a:lnSpc>
              <a:buNone/>
              <a:defRPr/>
            </a:pPr>
            <a:r>
              <a:rPr lang="pt-PT" sz="2400" b="1" dirty="0">
                <a:solidFill>
                  <a:srgbClr val="016340"/>
                </a:solidFill>
              </a:rPr>
              <a:t>Figura 9.</a:t>
            </a:r>
            <a:r>
              <a:rPr lang="pt-PT" sz="2400" dirty="0">
                <a:solidFill>
                  <a:srgbClr val="016340"/>
                </a:solidFill>
              </a:rPr>
              <a:t> Várias malhas de vértices.</a:t>
            </a:r>
          </a:p>
        </p:txBody>
      </p:sp>
      <p:pic>
        <p:nvPicPr>
          <p:cNvPr id="3" name="Picture 2">
            <a:extLst>
              <a:ext uri="{FF2B5EF4-FFF2-40B4-BE49-F238E27FC236}">
                <a16:creationId xmlns:a16="http://schemas.microsoft.com/office/drawing/2014/main" id="{10D158D3-9DED-4F8D-B5C5-F2244F94EC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7332" y="2060848"/>
            <a:ext cx="3945795" cy="3082652"/>
          </a:xfrm>
          <a:prstGeom prst="rect">
            <a:avLst/>
          </a:prstGeom>
        </p:spPr>
      </p:pic>
      <p:pic>
        <p:nvPicPr>
          <p:cNvPr id="15" name="Picture 14">
            <a:extLst>
              <a:ext uri="{FF2B5EF4-FFF2-40B4-BE49-F238E27FC236}">
                <a16:creationId xmlns:a16="http://schemas.microsoft.com/office/drawing/2014/main" id="{F5F16E43-D07C-4AE1-854C-6AA516156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854" y="1600200"/>
            <a:ext cx="2520182" cy="2626241"/>
          </a:xfrm>
          <a:prstGeom prst="rect">
            <a:avLst/>
          </a:prstGeom>
        </p:spPr>
      </p:pic>
      <p:pic>
        <p:nvPicPr>
          <p:cNvPr id="17" name="Picture 16">
            <a:extLst>
              <a:ext uri="{FF2B5EF4-FFF2-40B4-BE49-F238E27FC236}">
                <a16:creationId xmlns:a16="http://schemas.microsoft.com/office/drawing/2014/main" id="{91A4E68D-DF7F-4EC0-82F1-B8BEDDD234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8354" y="3768728"/>
            <a:ext cx="2204864" cy="2204864"/>
          </a:xfrm>
          <a:prstGeom prst="rect">
            <a:avLst/>
          </a:prstGeom>
        </p:spPr>
      </p:pic>
    </p:spTree>
    <p:extLst>
      <p:ext uri="{BB962C8B-B14F-4D97-AF65-F5344CB8AC3E}">
        <p14:creationId xmlns:p14="http://schemas.microsoft.com/office/powerpoint/2010/main" val="19069375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 mundo 3D também pode conter todos os objetos geométricos definidos em 2D (linhas e polígonos), que estão limitados a um só plano.</a:t>
            </a:r>
          </a:p>
          <a:p>
            <a:pPr lvl="1" algn="just">
              <a:lnSpc>
                <a:spcPct val="90000"/>
              </a:lnSpc>
              <a:defRPr/>
            </a:pPr>
            <a:r>
              <a:rPr lang="pt-PT" dirty="0">
                <a:solidFill>
                  <a:srgbClr val="016340"/>
                </a:solidFill>
              </a:rPr>
              <a:t>As linhas curvas tornam-se em curvas no espaço, e os polígonos com interior transformam-se em superfícies no espaço.</a:t>
            </a:r>
          </a:p>
        </p:txBody>
      </p:sp>
    </p:spTree>
    <p:extLst>
      <p:ext uri="{BB962C8B-B14F-4D97-AF65-F5344CB8AC3E}">
        <p14:creationId xmlns:p14="http://schemas.microsoft.com/office/powerpoint/2010/main" val="654291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Escalares, pontos e vetores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lvl="3" algn="just">
              <a:lnSpc>
                <a:spcPct val="90000"/>
              </a:lnSpc>
              <a:defRPr/>
            </a:pPr>
            <a:endParaRPr lang="pt-PT" dirty="0">
              <a:solidFill>
                <a:srgbClr val="016340"/>
              </a:solidFill>
            </a:endParaRPr>
          </a:p>
          <a:p>
            <a:pPr lvl="1" algn="just">
              <a:lnSpc>
                <a:spcPct val="90000"/>
              </a:lnSpc>
              <a:buNone/>
              <a:defRPr/>
            </a:pPr>
            <a:endParaRPr lang="pt-PT" dirty="0">
              <a:solidFill>
                <a:srgbClr val="016340"/>
              </a:solidFill>
            </a:endParaRPr>
          </a:p>
          <a:p>
            <a:pPr algn="ctr">
              <a:lnSpc>
                <a:spcPct val="90000"/>
              </a:lnSpc>
              <a:buNone/>
            </a:pPr>
            <a:r>
              <a:rPr lang="pt-PT" sz="2400" b="1" dirty="0">
                <a:solidFill>
                  <a:srgbClr val="016340"/>
                </a:solidFill>
              </a:rPr>
              <a:t>Figura 1.</a:t>
            </a:r>
            <a:r>
              <a:rPr lang="pt-PT" sz="2400" dirty="0">
                <a:solidFill>
                  <a:srgbClr val="016340"/>
                </a:solidFill>
              </a:rPr>
              <a:t> Operações com pontos e vetores</a:t>
            </a:r>
          </a:p>
        </p:txBody>
      </p:sp>
      <p:pic>
        <p:nvPicPr>
          <p:cNvPr id="5" name="Picture 3">
            <a:extLst>
              <a:ext uri="{FF2B5EF4-FFF2-40B4-BE49-F238E27FC236}">
                <a16:creationId xmlns:a16="http://schemas.microsoft.com/office/drawing/2014/main" id="{16DA9D51-D57C-4D40-9E6A-B59B143C142F}"/>
              </a:ext>
            </a:extLst>
          </p:cNvPr>
          <p:cNvPicPr>
            <a:picLocks noChangeAspect="1" noChangeArrowheads="1"/>
          </p:cNvPicPr>
          <p:nvPr/>
        </p:nvPicPr>
        <p:blipFill>
          <a:blip r:embed="rId3" cstate="print"/>
          <a:srcRect/>
          <a:stretch>
            <a:fillRect/>
          </a:stretch>
        </p:blipFill>
        <p:spPr bwMode="auto">
          <a:xfrm>
            <a:off x="2339752" y="1700807"/>
            <a:ext cx="6188335" cy="2202435"/>
          </a:xfrm>
          <a:prstGeom prst="rect">
            <a:avLst/>
          </a:prstGeom>
          <a:noFill/>
        </p:spPr>
      </p:pic>
      <p:pic>
        <p:nvPicPr>
          <p:cNvPr id="2051" name="Picture 3"/>
          <p:cNvPicPr>
            <a:picLocks noChangeAspect="1" noChangeArrowheads="1"/>
          </p:cNvPicPr>
          <p:nvPr/>
        </p:nvPicPr>
        <p:blipFill>
          <a:blip r:embed="rId4" cstate="print"/>
          <a:srcRect/>
          <a:stretch>
            <a:fillRect/>
          </a:stretch>
        </p:blipFill>
        <p:spPr bwMode="auto">
          <a:xfrm>
            <a:off x="4388060" y="1844824"/>
            <a:ext cx="1768116" cy="1872208"/>
          </a:xfrm>
          <a:prstGeom prst="rect">
            <a:avLst/>
          </a:prstGeom>
          <a:noFill/>
        </p:spPr>
      </p:pic>
      <p:pic>
        <p:nvPicPr>
          <p:cNvPr id="3" name="Picture 2">
            <a:extLst>
              <a:ext uri="{FF2B5EF4-FFF2-40B4-BE49-F238E27FC236}">
                <a16:creationId xmlns:a16="http://schemas.microsoft.com/office/drawing/2014/main" id="{8BC20567-6C89-404D-8199-7CEA4EE1BB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2120" y="4003849"/>
            <a:ext cx="2081808" cy="1561356"/>
          </a:xfrm>
          <a:prstGeom prst="rect">
            <a:avLst/>
          </a:prstGeom>
        </p:spPr>
      </p:pic>
      <p:pic>
        <p:nvPicPr>
          <p:cNvPr id="6" name="Picture 5">
            <a:extLst>
              <a:ext uri="{FF2B5EF4-FFF2-40B4-BE49-F238E27FC236}">
                <a16:creationId xmlns:a16="http://schemas.microsoft.com/office/drawing/2014/main" id="{18E77E51-6052-444D-BA88-502C246754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2253" y="4051871"/>
            <a:ext cx="1961795" cy="1471346"/>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endParaRPr lang="pt-PT" dirty="0">
              <a:solidFill>
                <a:srgbClr val="016340"/>
              </a:solidFill>
            </a:endParaRPr>
          </a:p>
          <a:p>
            <a:pPr algn="just">
              <a:lnSpc>
                <a:spcPct val="90000"/>
              </a:lnSpc>
              <a:defRPr/>
            </a:pPr>
            <a:r>
              <a:rPr lang="pt-PT" dirty="0">
                <a:solidFill>
                  <a:srgbClr val="016340"/>
                </a:solidFill>
              </a:rPr>
              <a:t>Existem alguns problemas ao expandir o sistema gráfico (ou API) para incorporar objetos 3D:</a:t>
            </a:r>
          </a:p>
          <a:p>
            <a:pPr lvl="1" algn="just">
              <a:lnSpc>
                <a:spcPct val="90000"/>
              </a:lnSpc>
              <a:defRPr/>
            </a:pPr>
            <a:r>
              <a:rPr lang="pt-PT" dirty="0">
                <a:solidFill>
                  <a:srgbClr val="016340"/>
                </a:solidFill>
              </a:rPr>
              <a:t>As definições matemáticas desses objetos podem tornar-se complexas;</a:t>
            </a:r>
          </a:p>
          <a:p>
            <a:pPr lvl="1" algn="just">
              <a:lnSpc>
                <a:spcPct val="90000"/>
              </a:lnSpc>
              <a:defRPr/>
            </a:pPr>
            <a:r>
              <a:rPr lang="pt-PT" dirty="0">
                <a:solidFill>
                  <a:srgbClr val="016340"/>
                </a:solidFill>
              </a:rPr>
              <a:t>Só interessam os objetos que levam a uma implementação eficiente.</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Para que os objetos 3D se ajustem bem ao hardware e ao software existentes, terão de ter três características:</a:t>
            </a:r>
          </a:p>
          <a:p>
            <a:pPr lvl="1" algn="just">
              <a:lnSpc>
                <a:spcPct val="90000"/>
              </a:lnSpc>
              <a:defRPr/>
            </a:pPr>
            <a:r>
              <a:rPr lang="pt-PT" dirty="0">
                <a:solidFill>
                  <a:srgbClr val="016340"/>
                </a:solidFill>
              </a:rPr>
              <a:t>ser ocos e descritos pelas suas superfícies;</a:t>
            </a:r>
          </a:p>
          <a:p>
            <a:pPr lvl="1" algn="just">
              <a:lnSpc>
                <a:spcPct val="90000"/>
              </a:lnSpc>
              <a:defRPr/>
            </a:pPr>
            <a:r>
              <a:rPr lang="pt-PT" dirty="0">
                <a:solidFill>
                  <a:srgbClr val="016340"/>
                </a:solidFill>
              </a:rPr>
              <a:t>ser especificados por um conjunto de vértices em 3 dimensões;</a:t>
            </a:r>
          </a:p>
          <a:p>
            <a:pPr lvl="1" algn="just">
              <a:lnSpc>
                <a:spcPct val="90000"/>
              </a:lnSpc>
              <a:defRPr/>
            </a:pPr>
            <a:r>
              <a:rPr lang="pt-PT" dirty="0">
                <a:solidFill>
                  <a:srgbClr val="016340"/>
                </a:solidFill>
              </a:rPr>
              <a:t>poder ser aproximados por polígonos convexos planos.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Pode-se entender essas condições se considerarmos que o que os sistemas gráficos fazem melhor é apresentar (ou </a:t>
            </a:r>
            <a:r>
              <a:rPr lang="pt-PT" dirty="0" err="1">
                <a:solidFill>
                  <a:srgbClr val="016340"/>
                </a:solidFill>
              </a:rPr>
              <a:t>renderizar</a:t>
            </a:r>
            <a:r>
              <a:rPr lang="pt-PT" dirty="0">
                <a:solidFill>
                  <a:srgbClr val="016340"/>
                </a:solidFill>
              </a:rPr>
              <a:t>) triângulos ou outros polígonos planos.</a:t>
            </a:r>
          </a:p>
          <a:p>
            <a:pPr marL="342900" lvl="1" indent="-342900" algn="just">
              <a:lnSpc>
                <a:spcPct val="90000"/>
              </a:lnSpc>
              <a:buFont typeface="Arial" charset="0"/>
              <a:buChar char="•"/>
              <a:defRPr/>
            </a:pPr>
            <a:r>
              <a:rPr lang="pt-PT" sz="3200" dirty="0">
                <a:solidFill>
                  <a:srgbClr val="016340"/>
                </a:solidFill>
              </a:rPr>
              <a:t>Como já visto, um computador pode fazer </a:t>
            </a:r>
            <a:r>
              <a:rPr lang="pt-PT" sz="3200" dirty="0" err="1">
                <a:solidFill>
                  <a:srgbClr val="016340"/>
                </a:solidFill>
              </a:rPr>
              <a:t>rendering</a:t>
            </a:r>
            <a:r>
              <a:rPr lang="pt-PT" sz="3200" dirty="0">
                <a:solidFill>
                  <a:srgbClr val="016340"/>
                </a:solidFill>
              </a:rPr>
              <a:t> de centenas de milhares de triângulos por segundo.</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Objetos 3D</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Como para preencher interiores é conveniente que uma superfície esteja num mesmo plano, é comum os sistemas gráficos fornecerem um método para que um polígono possa ser dividido em triângulos:</a:t>
            </a:r>
          </a:p>
          <a:p>
            <a:pPr lvl="1" algn="just">
              <a:lnSpc>
                <a:spcPct val="90000"/>
              </a:lnSpc>
              <a:defRPr/>
            </a:pPr>
            <a:r>
              <a:rPr lang="pt-PT" dirty="0">
                <a:solidFill>
                  <a:srgbClr val="016340"/>
                </a:solidFill>
              </a:rPr>
              <a:t>É o único polígono em que há a garantia de ter todos os pontos no mesmo plano.</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Introdução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As curvas e as superfícies desempenham um papel importante na modelação geométrica de objetos 3D.</a:t>
            </a:r>
          </a:p>
          <a:p>
            <a:pPr lvl="3" algn="just">
              <a:lnSpc>
                <a:spcPct val="90000"/>
              </a:lnSpc>
            </a:pPr>
            <a:endParaRPr lang="pt-PT" dirty="0">
              <a:solidFill>
                <a:srgbClr val="016340"/>
              </a:solidFill>
            </a:endParaRPr>
          </a:p>
          <a:p>
            <a:pPr algn="just">
              <a:lnSpc>
                <a:spcPct val="90000"/>
              </a:lnSpc>
            </a:pPr>
            <a:r>
              <a:rPr lang="pt-PT" dirty="0">
                <a:solidFill>
                  <a:srgbClr val="016340"/>
                </a:solidFill>
              </a:rPr>
              <a:t>Na área da CG, as curvas são a base para a criação de formas simples (como círculos ou elipses) e de formas mais complexas (como automóveis ou bonecos).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As curvas podem ser representadas:</a:t>
            </a:r>
          </a:p>
          <a:p>
            <a:pPr lvl="1" algn="just">
              <a:lnSpc>
                <a:spcPct val="90000"/>
              </a:lnSpc>
            </a:pPr>
            <a:r>
              <a:rPr lang="pt-PT" dirty="0">
                <a:solidFill>
                  <a:srgbClr val="016340"/>
                </a:solidFill>
              </a:rPr>
              <a:t>por um conjunto de pontos ligados por segmentos de recta;</a:t>
            </a:r>
          </a:p>
          <a:p>
            <a:pPr lvl="1" algn="just">
              <a:lnSpc>
                <a:spcPct val="90000"/>
              </a:lnSpc>
            </a:pPr>
            <a:r>
              <a:rPr lang="pt-PT" dirty="0">
                <a:solidFill>
                  <a:srgbClr val="016340"/>
                </a:solidFill>
              </a:rPr>
              <a:t>pela sua forma analítica:</a:t>
            </a:r>
          </a:p>
          <a:p>
            <a:pPr lvl="2" algn="just">
              <a:lnSpc>
                <a:spcPct val="90000"/>
              </a:lnSpc>
            </a:pPr>
            <a:r>
              <a:rPr lang="pt-PT" dirty="0">
                <a:solidFill>
                  <a:srgbClr val="016340"/>
                </a:solidFill>
              </a:rPr>
              <a:t>Utiliza-se uma ou mais equações;</a:t>
            </a:r>
          </a:p>
          <a:p>
            <a:pPr lvl="2" algn="just">
              <a:lnSpc>
                <a:spcPct val="90000"/>
              </a:lnSpc>
            </a:pPr>
            <a:r>
              <a:rPr lang="pt-PT" dirty="0">
                <a:solidFill>
                  <a:srgbClr val="016340"/>
                </a:solidFill>
              </a:rPr>
              <a:t>É mais precisa, compacta e não requer área de armazenamento;</a:t>
            </a:r>
          </a:p>
          <a:p>
            <a:pPr lvl="2" algn="just">
              <a:lnSpc>
                <a:spcPct val="90000"/>
              </a:lnSpc>
            </a:pPr>
            <a:r>
              <a:rPr lang="pt-PT" dirty="0">
                <a:solidFill>
                  <a:srgbClr val="016340"/>
                </a:solidFill>
              </a:rPr>
              <a:t>Facilita o cálculo de novos pontos;</a:t>
            </a:r>
          </a:p>
          <a:p>
            <a:pPr lvl="2" algn="just">
              <a:lnSpc>
                <a:spcPct val="90000"/>
              </a:lnSpc>
            </a:pPr>
            <a:r>
              <a:rPr lang="pt-PT" dirty="0">
                <a:solidFill>
                  <a:srgbClr val="016340"/>
                </a:solidFill>
              </a:rPr>
              <a:t>Simplifica o processo de aplicação de transformações geométricas.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representação analítica das curvas podem ser do tipo:</a:t>
            </a:r>
          </a:p>
          <a:p>
            <a:pPr lvl="1" algn="just">
              <a:lnSpc>
                <a:spcPct val="90000"/>
              </a:lnSpc>
            </a:pPr>
            <a:r>
              <a:rPr lang="pt-PT" dirty="0">
                <a:solidFill>
                  <a:srgbClr val="016340"/>
                </a:solidFill>
              </a:rPr>
              <a:t>Não paramétrico;</a:t>
            </a:r>
          </a:p>
          <a:p>
            <a:pPr lvl="2" algn="just">
              <a:lnSpc>
                <a:spcPct val="90000"/>
              </a:lnSpc>
            </a:pPr>
            <a:r>
              <a:rPr lang="pt-PT" dirty="0">
                <a:solidFill>
                  <a:srgbClr val="016340"/>
                </a:solidFill>
              </a:rPr>
              <a:t>Quando uma das coordenadas é dada em função das outras. Pode ser explícita – </a:t>
            </a:r>
            <a:r>
              <a:rPr lang="pt-PT" i="1" dirty="0" err="1">
                <a:solidFill>
                  <a:srgbClr val="016340"/>
                </a:solidFill>
              </a:rPr>
              <a:t>y=f</a:t>
            </a:r>
            <a:r>
              <a:rPr lang="pt-PT" i="1" dirty="0">
                <a:solidFill>
                  <a:srgbClr val="016340"/>
                </a:solidFill>
              </a:rPr>
              <a:t>(x)</a:t>
            </a:r>
            <a:r>
              <a:rPr lang="pt-PT" dirty="0">
                <a:solidFill>
                  <a:srgbClr val="016340"/>
                </a:solidFill>
              </a:rPr>
              <a:t> – ou implícita – </a:t>
            </a:r>
            <a:r>
              <a:rPr lang="pt-PT" i="1" dirty="0">
                <a:solidFill>
                  <a:srgbClr val="016340"/>
                </a:solidFill>
              </a:rPr>
              <a:t>F1(</a:t>
            </a:r>
            <a:r>
              <a:rPr lang="pt-PT" i="1" dirty="0" err="1">
                <a:solidFill>
                  <a:srgbClr val="016340"/>
                </a:solidFill>
              </a:rPr>
              <a:t>x,y,z</a:t>
            </a:r>
            <a:r>
              <a:rPr lang="pt-PT" i="1" dirty="0">
                <a:solidFill>
                  <a:srgbClr val="016340"/>
                </a:solidFill>
              </a:rPr>
              <a:t>)=0 </a:t>
            </a:r>
            <a:r>
              <a:rPr lang="el-GR" i="1" dirty="0">
                <a:solidFill>
                  <a:srgbClr val="016340"/>
                </a:solidFill>
              </a:rPr>
              <a:t>ᴧ</a:t>
            </a:r>
            <a:r>
              <a:rPr lang="pt-PT" i="1" dirty="0">
                <a:solidFill>
                  <a:srgbClr val="016340"/>
                </a:solidFill>
              </a:rPr>
              <a:t> F2(</a:t>
            </a:r>
            <a:r>
              <a:rPr lang="pt-PT" i="1" dirty="0" err="1">
                <a:solidFill>
                  <a:srgbClr val="016340"/>
                </a:solidFill>
              </a:rPr>
              <a:t>x,y,z</a:t>
            </a:r>
            <a:r>
              <a:rPr lang="pt-PT" i="1" dirty="0">
                <a:solidFill>
                  <a:srgbClr val="016340"/>
                </a:solidFill>
              </a:rPr>
              <a:t>)=0</a:t>
            </a:r>
            <a:r>
              <a:rPr lang="pt-PT" dirty="0">
                <a:solidFill>
                  <a:srgbClr val="016340"/>
                </a:solidFill>
              </a:rPr>
              <a:t>.</a:t>
            </a:r>
          </a:p>
          <a:p>
            <a:pPr lvl="1" algn="just">
              <a:lnSpc>
                <a:spcPct val="90000"/>
              </a:lnSpc>
            </a:pPr>
            <a:r>
              <a:rPr lang="pt-PT" dirty="0">
                <a:solidFill>
                  <a:srgbClr val="016340"/>
                </a:solidFill>
              </a:rPr>
              <a:t>Paramétrico :</a:t>
            </a:r>
          </a:p>
          <a:p>
            <a:pPr lvl="2" algn="just">
              <a:lnSpc>
                <a:spcPct val="90000"/>
              </a:lnSpc>
            </a:pPr>
            <a:r>
              <a:rPr lang="pt-PT" dirty="0">
                <a:solidFill>
                  <a:srgbClr val="016340"/>
                </a:solidFill>
              </a:rPr>
              <a:t>Quando se usa um parâmetro (t, </a:t>
            </a:r>
            <a:r>
              <a:rPr lang="bg-BG" dirty="0">
                <a:solidFill>
                  <a:srgbClr val="016340"/>
                </a:solidFill>
              </a:rPr>
              <a:t>Ө</a:t>
            </a:r>
            <a:r>
              <a:rPr lang="pt-PT" dirty="0">
                <a:solidFill>
                  <a:srgbClr val="016340"/>
                </a:solidFill>
              </a:rPr>
              <a:t> ou outro qualquer) para definir as coordenadas dos pontos da curva – </a:t>
            </a:r>
            <a:r>
              <a:rPr lang="pt-PT" i="1" dirty="0">
                <a:solidFill>
                  <a:srgbClr val="016340"/>
                </a:solidFill>
              </a:rPr>
              <a:t>x=at</a:t>
            </a:r>
            <a:r>
              <a:rPr lang="pt-PT" i="1" baseline="30000" dirty="0">
                <a:solidFill>
                  <a:srgbClr val="016340"/>
                </a:solidFill>
              </a:rPr>
              <a:t>2</a:t>
            </a:r>
            <a:r>
              <a:rPr lang="pt-PT" i="1" dirty="0">
                <a:solidFill>
                  <a:srgbClr val="016340"/>
                </a:solidFill>
              </a:rPr>
              <a:t> </a:t>
            </a:r>
            <a:r>
              <a:rPr lang="el-GR" i="1" dirty="0">
                <a:solidFill>
                  <a:srgbClr val="016340"/>
                </a:solidFill>
              </a:rPr>
              <a:t>ᴧ</a:t>
            </a:r>
            <a:r>
              <a:rPr lang="pt-PT" i="1" dirty="0">
                <a:solidFill>
                  <a:srgbClr val="016340"/>
                </a:solidFill>
              </a:rPr>
              <a:t> y=2at</a:t>
            </a:r>
            <a:r>
              <a:rPr lang="pt-PT" dirty="0">
                <a:solidFill>
                  <a:srgbClr val="016340"/>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err="1">
                <a:solidFill>
                  <a:srgbClr val="016340"/>
                </a:solidFill>
              </a:rPr>
              <a:t>Hermite</a:t>
            </a:r>
            <a:r>
              <a:rPr lang="pt-PT" dirty="0">
                <a:solidFill>
                  <a:srgbClr val="016340"/>
                </a:solidFill>
              </a:rPr>
              <a:t> (1822-1901) foi um dos investigadores que trabalhou nos polinómios de ajuste de curvas.</a:t>
            </a:r>
          </a:p>
          <a:p>
            <a:pPr algn="just">
              <a:lnSpc>
                <a:spcPct val="90000"/>
              </a:lnSpc>
            </a:pPr>
            <a:r>
              <a:rPr lang="pt-PT" dirty="0">
                <a:solidFill>
                  <a:srgbClr val="016340"/>
                </a:solidFill>
              </a:rPr>
              <a:t>Para gerar uma curva de </a:t>
            </a:r>
            <a:r>
              <a:rPr lang="pt-PT" dirty="0" err="1">
                <a:solidFill>
                  <a:srgbClr val="016340"/>
                </a:solidFill>
              </a:rPr>
              <a:t>Hermite</a:t>
            </a:r>
            <a:r>
              <a:rPr lang="pt-PT" dirty="0">
                <a:solidFill>
                  <a:srgbClr val="016340"/>
                </a:solidFill>
              </a:rPr>
              <a:t> são necessários:</a:t>
            </a:r>
          </a:p>
          <a:p>
            <a:pPr lvl="1" algn="just">
              <a:lnSpc>
                <a:spcPct val="90000"/>
              </a:lnSpc>
            </a:pPr>
            <a:r>
              <a:rPr lang="pt-PT" dirty="0">
                <a:solidFill>
                  <a:srgbClr val="016340"/>
                </a:solidFill>
              </a:rPr>
              <a:t>O ponto inicial (</a:t>
            </a:r>
            <a:r>
              <a:rPr lang="pt-PT" i="1" dirty="0">
                <a:solidFill>
                  <a:srgbClr val="016340"/>
                </a:solidFill>
              </a:rPr>
              <a:t>P1</a:t>
            </a:r>
            <a:r>
              <a:rPr lang="pt-PT" dirty="0">
                <a:solidFill>
                  <a:srgbClr val="016340"/>
                </a:solidFill>
              </a:rPr>
              <a:t>) da curva;</a:t>
            </a:r>
          </a:p>
          <a:p>
            <a:pPr lvl="1" algn="just">
              <a:lnSpc>
                <a:spcPct val="90000"/>
              </a:lnSpc>
            </a:pPr>
            <a:r>
              <a:rPr lang="pt-PT" dirty="0">
                <a:solidFill>
                  <a:srgbClr val="016340"/>
                </a:solidFill>
              </a:rPr>
              <a:t>O ponto final (</a:t>
            </a:r>
            <a:r>
              <a:rPr lang="pt-PT" i="1" dirty="0">
                <a:solidFill>
                  <a:srgbClr val="016340"/>
                </a:solidFill>
              </a:rPr>
              <a:t>P2</a:t>
            </a:r>
            <a:r>
              <a:rPr lang="pt-PT" dirty="0">
                <a:solidFill>
                  <a:srgbClr val="016340"/>
                </a:solidFill>
              </a:rPr>
              <a:t>) da curva;</a:t>
            </a:r>
          </a:p>
          <a:p>
            <a:pPr lvl="1" algn="just">
              <a:lnSpc>
                <a:spcPct val="90000"/>
              </a:lnSpc>
            </a:pPr>
            <a:r>
              <a:rPr lang="pt-PT" dirty="0">
                <a:solidFill>
                  <a:srgbClr val="016340"/>
                </a:solidFill>
              </a:rPr>
              <a:t>Dois vectores que descrevem as tangentes e pesos desses pontos na curva.</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Um dos vectores (</a:t>
            </a:r>
            <a:r>
              <a:rPr lang="pt-PT" i="1" dirty="0">
                <a:solidFill>
                  <a:srgbClr val="016340"/>
                </a:solidFill>
              </a:rPr>
              <a:t>T1</a:t>
            </a:r>
            <a:r>
              <a:rPr lang="pt-PT" dirty="0">
                <a:solidFill>
                  <a:srgbClr val="016340"/>
                </a:solidFill>
              </a:rPr>
              <a:t>) indicará como a curva deixa o ponto inicial e o outro vector (</a:t>
            </a:r>
            <a:r>
              <a:rPr lang="pt-PT" i="1" dirty="0">
                <a:solidFill>
                  <a:srgbClr val="016340"/>
                </a:solidFill>
              </a:rPr>
              <a:t>T2</a:t>
            </a:r>
            <a:r>
              <a:rPr lang="pt-PT" dirty="0">
                <a:solidFill>
                  <a:srgbClr val="016340"/>
                </a:solidFill>
              </a:rPr>
              <a:t>) indicará como a curva chega ao ponto final.</a:t>
            </a:r>
          </a:p>
          <a:p>
            <a:pPr lvl="1" algn="just">
              <a:lnSpc>
                <a:spcPct val="90000"/>
              </a:lnSpc>
            </a:pPr>
            <a:endParaRPr lang="pt-PT" dirty="0">
              <a:solidFill>
                <a:srgbClr val="016340"/>
              </a:solidFill>
            </a:endParaRPr>
          </a:p>
          <a:p>
            <a:pPr algn="just">
              <a:lnSpc>
                <a:spcPct val="90000"/>
              </a:lnSpc>
            </a:pPr>
            <a:endParaRPr lang="pt-PT" b="1" dirty="0">
              <a:solidFill>
                <a:srgbClr val="016340"/>
              </a:solidFill>
            </a:endParaRPr>
          </a:p>
          <a:p>
            <a:pPr algn="just">
              <a:lnSpc>
                <a:spcPct val="90000"/>
              </a:lnSpc>
            </a:pPr>
            <a:endParaRPr lang="pt-PT" b="1" dirty="0">
              <a:solidFill>
                <a:srgbClr val="016340"/>
              </a:solidFill>
            </a:endParaRPr>
          </a:p>
          <a:p>
            <a:pPr lvl="2" algn="just">
              <a:lnSpc>
                <a:spcPct val="90000"/>
              </a:lnSpc>
            </a:pPr>
            <a:endParaRPr lang="pt-PT" b="1" dirty="0">
              <a:solidFill>
                <a:srgbClr val="016340"/>
              </a:solidFill>
            </a:endParaRPr>
          </a:p>
          <a:p>
            <a:pPr lvl="2" algn="just">
              <a:lnSpc>
                <a:spcPct val="90000"/>
              </a:lnSpc>
            </a:pPr>
            <a:endParaRPr lang="pt-PT" b="1" dirty="0">
              <a:solidFill>
                <a:srgbClr val="016340"/>
              </a:solidFill>
            </a:endParaRPr>
          </a:p>
          <a:p>
            <a:pPr marL="0" indent="0" algn="ctr">
              <a:lnSpc>
                <a:spcPct val="90000"/>
              </a:lnSpc>
              <a:buNone/>
            </a:pPr>
            <a:r>
              <a:rPr lang="pt-PT" sz="2400" b="1" dirty="0">
                <a:solidFill>
                  <a:srgbClr val="016340"/>
                </a:solidFill>
              </a:rPr>
              <a:t>Figura 10.</a:t>
            </a:r>
            <a:r>
              <a:rPr lang="pt-PT" sz="2400" dirty="0">
                <a:solidFill>
                  <a:srgbClr val="016340"/>
                </a:solidFill>
              </a:rPr>
              <a:t> Curva de </a:t>
            </a:r>
            <a:r>
              <a:rPr lang="pt-PT" sz="2400" i="1" dirty="0" err="1">
                <a:solidFill>
                  <a:srgbClr val="016340"/>
                </a:solidFill>
              </a:rPr>
              <a:t>Hermite</a:t>
            </a:r>
            <a:r>
              <a:rPr lang="pt-PT" sz="2400" dirty="0">
                <a:solidFill>
                  <a:srgbClr val="016340"/>
                </a:solidFill>
              </a:rPr>
              <a:t>.</a:t>
            </a:r>
          </a:p>
        </p:txBody>
      </p:sp>
      <p:pic>
        <p:nvPicPr>
          <p:cNvPr id="1026" name="Picture 2"/>
          <p:cNvPicPr>
            <a:picLocks noChangeAspect="1" noChangeArrowheads="1"/>
          </p:cNvPicPr>
          <p:nvPr/>
        </p:nvPicPr>
        <p:blipFill>
          <a:blip r:embed="rId3" cstate="print"/>
          <a:srcRect/>
          <a:stretch>
            <a:fillRect/>
          </a:stretch>
        </p:blipFill>
        <p:spPr bwMode="auto">
          <a:xfrm>
            <a:off x="3851920" y="3426160"/>
            <a:ext cx="3321034" cy="2304256"/>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8" algn="just">
              <a:lnSpc>
                <a:spcPct val="90000"/>
              </a:lnSpc>
            </a:pPr>
            <a:endParaRPr lang="pt-PT" dirty="0">
              <a:solidFill>
                <a:srgbClr val="016340"/>
              </a:solidFill>
            </a:endParaRPr>
          </a:p>
          <a:p>
            <a:pPr algn="just">
              <a:lnSpc>
                <a:spcPct val="90000"/>
              </a:lnSpc>
            </a:pPr>
            <a:r>
              <a:rPr lang="pt-PT" dirty="0" err="1">
                <a:solidFill>
                  <a:srgbClr val="016340"/>
                </a:solidFill>
              </a:rPr>
              <a:t>Hermite</a:t>
            </a:r>
            <a:r>
              <a:rPr lang="pt-PT" dirty="0">
                <a:solidFill>
                  <a:srgbClr val="016340"/>
                </a:solidFill>
              </a:rPr>
              <a:t> usou o módulo, direcção, sentido e ponto de aplicação para ampliar o controlo da curva em relação ao uso das tangentes.</a:t>
            </a:r>
          </a:p>
          <a:p>
            <a:pPr lvl="1" algn="just">
              <a:lnSpc>
                <a:spcPct val="90000"/>
              </a:lnSpc>
            </a:pPr>
            <a:r>
              <a:rPr lang="pt-PT" dirty="0">
                <a:solidFill>
                  <a:srgbClr val="016340"/>
                </a:solidFill>
              </a:rPr>
              <a:t>Usando só as tangentes apenas teria no máximo a direcção e sentido;</a:t>
            </a:r>
          </a:p>
          <a:p>
            <a:pPr lvl="1" algn="just">
              <a:lnSpc>
                <a:spcPct val="90000"/>
              </a:lnSpc>
            </a:pPr>
            <a:r>
              <a:rPr lang="pt-PT" dirty="0">
                <a:solidFill>
                  <a:srgbClr val="016340"/>
                </a:solidFill>
              </a:rPr>
              <a:t>O módulo dos vectores funciona como um peso que muda completamente a curva;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Vetor normal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 vetor normal é um dos mais usados na CG (na modelação e iluminação de objetos).</a:t>
            </a:r>
          </a:p>
          <a:p>
            <a:pPr lvl="1" algn="just">
              <a:lnSpc>
                <a:spcPct val="90000"/>
              </a:lnSpc>
              <a:defRPr/>
            </a:pPr>
            <a:r>
              <a:rPr lang="pt-BR" dirty="0">
                <a:solidFill>
                  <a:srgbClr val="016340"/>
                </a:solidFill>
              </a:rPr>
              <a:t>Por definição, é o vetor que faz 90</a:t>
            </a:r>
            <a:r>
              <a:rPr lang="pt-BR" baseline="30000" dirty="0">
                <a:solidFill>
                  <a:srgbClr val="016340"/>
                </a:solidFill>
              </a:rPr>
              <a:t>o</a:t>
            </a:r>
            <a:r>
              <a:rPr lang="pt-BR" dirty="0">
                <a:solidFill>
                  <a:srgbClr val="016340"/>
                </a:solidFill>
              </a:rPr>
              <a:t>, ou seja, é perpendicular, a uma dada superfície num determinado ponto.</a:t>
            </a:r>
            <a:endParaRPr lang="pt-PT" dirty="0">
              <a:solidFill>
                <a:srgbClr val="016340"/>
              </a:solidFill>
            </a:endParaRPr>
          </a:p>
          <a:p>
            <a:pPr algn="just">
              <a:lnSpc>
                <a:spcPct val="90000"/>
              </a:lnSpc>
              <a:defRPr/>
            </a:pPr>
            <a:r>
              <a:rPr lang="pt-PT" dirty="0">
                <a:solidFill>
                  <a:srgbClr val="016340"/>
                </a:solidFill>
              </a:rPr>
              <a:t>Este vetor pode ser calculado usando o produto interno de vetores (se </a:t>
            </a:r>
            <a:r>
              <a:rPr lang="pt-PT" b="1" i="1" dirty="0">
                <a:solidFill>
                  <a:srgbClr val="016340"/>
                </a:solidFill>
              </a:rPr>
              <a:t>u</a:t>
            </a:r>
            <a:r>
              <a:rPr lang="pt-PT" i="1" dirty="0">
                <a:solidFill>
                  <a:srgbClr val="016340"/>
                </a:solidFill>
              </a:rPr>
              <a:t> . </a:t>
            </a:r>
            <a:r>
              <a:rPr lang="pt-PT" b="1" i="1" dirty="0">
                <a:solidFill>
                  <a:srgbClr val="016340"/>
                </a:solidFill>
              </a:rPr>
              <a:t>v</a:t>
            </a:r>
            <a:r>
              <a:rPr lang="pt-PT" i="1" dirty="0">
                <a:solidFill>
                  <a:srgbClr val="016340"/>
                </a:solidFill>
              </a:rPr>
              <a:t> = 0 </a:t>
            </a:r>
            <a:r>
              <a:rPr lang="pt-PT" i="1" dirty="0">
                <a:solidFill>
                  <a:srgbClr val="016340"/>
                </a:solidFill>
                <a:sym typeface="Symbol" pitchFamily="18" charset="2"/>
              </a:rPr>
              <a:t></a:t>
            </a:r>
            <a:r>
              <a:rPr lang="pt-PT" i="1" dirty="0">
                <a:solidFill>
                  <a:srgbClr val="016340"/>
                </a:solidFill>
              </a:rPr>
              <a:t> </a:t>
            </a:r>
            <a:r>
              <a:rPr lang="pt-PT" b="1" i="1" dirty="0">
                <a:solidFill>
                  <a:srgbClr val="016340"/>
                </a:solidFill>
              </a:rPr>
              <a:t>u</a:t>
            </a:r>
            <a:r>
              <a:rPr lang="pt-PT" i="1" dirty="0">
                <a:solidFill>
                  <a:srgbClr val="016340"/>
                </a:solidFill>
              </a:rPr>
              <a:t> </a:t>
            </a:r>
            <a:r>
              <a:rPr lang="pt-PT" i="1" dirty="0">
                <a:solidFill>
                  <a:srgbClr val="016340"/>
                </a:solidFill>
                <a:sym typeface="Symbol"/>
              </a:rPr>
              <a:t> </a:t>
            </a:r>
            <a:r>
              <a:rPr lang="pt-PT" b="1" i="1" dirty="0">
                <a:solidFill>
                  <a:srgbClr val="016340"/>
                </a:solidFill>
              </a:rPr>
              <a:t>v</a:t>
            </a:r>
            <a:r>
              <a:rPr lang="pt-PT" dirty="0">
                <a:solidFill>
                  <a:srgbClr val="016340"/>
                </a:solidFill>
              </a:rPr>
              <a:t>) ou o produto externo de vetores (</a:t>
            </a:r>
            <a:r>
              <a:rPr lang="pt-PT" b="1" i="1" dirty="0">
                <a:solidFill>
                  <a:srgbClr val="016340"/>
                </a:solidFill>
              </a:rPr>
              <a:t>n</a:t>
            </a:r>
            <a:r>
              <a:rPr lang="pt-PT" dirty="0">
                <a:solidFill>
                  <a:srgbClr val="016340"/>
                </a:solidFill>
              </a:rPr>
              <a:t> =</a:t>
            </a:r>
            <a:r>
              <a:rPr lang="pt-PT" i="1" dirty="0">
                <a:solidFill>
                  <a:srgbClr val="016340"/>
                </a:solidFill>
              </a:rPr>
              <a:t> u × v</a:t>
            </a:r>
            <a:r>
              <a:rPr lang="pt-PT" dirty="0">
                <a:solidFill>
                  <a:srgbClr val="016340"/>
                </a:solidFill>
              </a:rPr>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endParaRPr lang="pt-PT" dirty="0">
              <a:solidFill>
                <a:srgbClr val="016340"/>
              </a:solidFill>
            </a:endParaRPr>
          </a:p>
          <a:p>
            <a:pPr algn="just">
              <a:lnSpc>
                <a:spcPct val="90000"/>
              </a:lnSpc>
            </a:pPr>
            <a:r>
              <a:rPr lang="pt-PT" dirty="0">
                <a:solidFill>
                  <a:srgbClr val="016340"/>
                </a:solidFill>
              </a:rPr>
              <a:t>Esta definição dá à curva uma grande versatilidade, permitindo:</a:t>
            </a:r>
          </a:p>
          <a:p>
            <a:pPr lvl="1" algn="just">
              <a:lnSpc>
                <a:spcPct val="90000"/>
              </a:lnSpc>
            </a:pPr>
            <a:r>
              <a:rPr lang="pt-PT" dirty="0">
                <a:solidFill>
                  <a:srgbClr val="016340"/>
                </a:solidFill>
              </a:rPr>
              <a:t>Formas suaves e homogéneas;</a:t>
            </a:r>
          </a:p>
          <a:p>
            <a:pPr lvl="1" algn="just">
              <a:lnSpc>
                <a:spcPct val="90000"/>
              </a:lnSpc>
            </a:pPr>
            <a:r>
              <a:rPr lang="pt-PT" dirty="0">
                <a:solidFill>
                  <a:srgbClr val="016340"/>
                </a:solidFill>
              </a:rPr>
              <a:t>Formas mais bruscas, como rupturas ou “</a:t>
            </a:r>
            <a:r>
              <a:rPr lang="pt-PT" i="1" dirty="0" err="1">
                <a:solidFill>
                  <a:srgbClr val="016340"/>
                </a:solidFill>
              </a:rPr>
              <a:t>loops</a:t>
            </a:r>
            <a:r>
              <a:rPr lang="pt-PT" dirty="0">
                <a:solidFill>
                  <a:srgbClr val="016340"/>
                </a:solidFill>
              </a:rPr>
              <a:t>”;</a:t>
            </a:r>
          </a:p>
          <a:p>
            <a:pPr lvl="1" algn="just">
              <a:lnSpc>
                <a:spcPct val="90000"/>
              </a:lnSpc>
            </a:pPr>
            <a:r>
              <a:rPr lang="pt-PT" dirty="0">
                <a:solidFill>
                  <a:srgbClr val="016340"/>
                </a:solidFill>
              </a:rPr>
              <a:t>Formar linhas rectas.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curva de </a:t>
            </a:r>
            <a:r>
              <a:rPr lang="pt-PT" dirty="0" err="1">
                <a:solidFill>
                  <a:srgbClr val="016340"/>
                </a:solidFill>
              </a:rPr>
              <a:t>Bézier</a:t>
            </a:r>
            <a:r>
              <a:rPr lang="pt-PT" dirty="0">
                <a:solidFill>
                  <a:srgbClr val="016340"/>
                </a:solidFill>
              </a:rPr>
              <a:t> foi desenvolvida por Pierre </a:t>
            </a:r>
            <a:r>
              <a:rPr lang="pt-PT" dirty="0" err="1">
                <a:solidFill>
                  <a:srgbClr val="016340"/>
                </a:solidFill>
              </a:rPr>
              <a:t>Bézier</a:t>
            </a:r>
            <a:r>
              <a:rPr lang="pt-PT" dirty="0">
                <a:solidFill>
                  <a:srgbClr val="016340"/>
                </a:solidFill>
              </a:rPr>
              <a:t> enquanto desenvolvia projectos para a Renault francesa (1960).</a:t>
            </a:r>
          </a:p>
          <a:p>
            <a:pPr algn="just">
              <a:lnSpc>
                <a:spcPct val="90000"/>
              </a:lnSpc>
            </a:pPr>
            <a:r>
              <a:rPr lang="pt-PT" dirty="0">
                <a:solidFill>
                  <a:srgbClr val="016340"/>
                </a:solidFill>
              </a:rPr>
              <a:t>Baseou-se nos trabalhos de </a:t>
            </a:r>
            <a:r>
              <a:rPr lang="pt-PT" dirty="0" err="1">
                <a:solidFill>
                  <a:srgbClr val="016340"/>
                </a:solidFill>
              </a:rPr>
              <a:t>Hermite</a:t>
            </a:r>
            <a:r>
              <a:rPr lang="pt-PT" dirty="0">
                <a:solidFill>
                  <a:srgbClr val="016340"/>
                </a:solidFill>
              </a:rPr>
              <a:t>. A diferença básica está na utilização de pontos de controlo para a determinação das tangentes nos pontos inicial e final, em vez de usar os vectores.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São muitos os softwares de CG que utilizam as curva de </a:t>
            </a:r>
            <a:r>
              <a:rPr lang="pt-PT" dirty="0" err="1">
                <a:solidFill>
                  <a:srgbClr val="016340"/>
                </a:solidFill>
              </a:rPr>
              <a:t>Bézier</a:t>
            </a:r>
            <a:r>
              <a:rPr lang="pt-PT" dirty="0">
                <a:solidFill>
                  <a:srgbClr val="016340"/>
                </a:solidFill>
              </a:rPr>
              <a:t>.</a:t>
            </a:r>
          </a:p>
          <a:p>
            <a:pPr algn="just">
              <a:lnSpc>
                <a:spcPct val="90000"/>
              </a:lnSpc>
            </a:pPr>
            <a:r>
              <a:rPr lang="pt-PT" dirty="0">
                <a:solidFill>
                  <a:srgbClr val="016340"/>
                </a:solidFill>
              </a:rPr>
              <a:t>A obtenção do polinómio de grau </a:t>
            </a:r>
            <a:r>
              <a:rPr lang="pt-PT" i="1" dirty="0">
                <a:solidFill>
                  <a:srgbClr val="016340"/>
                </a:solidFill>
              </a:rPr>
              <a:t>n</a:t>
            </a:r>
            <a:r>
              <a:rPr lang="pt-PT" dirty="0">
                <a:solidFill>
                  <a:srgbClr val="016340"/>
                </a:solidFill>
              </a:rPr>
              <a:t> que gera a curva pode usar desde </a:t>
            </a:r>
            <a:r>
              <a:rPr lang="pt-PT" i="1" dirty="0">
                <a:solidFill>
                  <a:srgbClr val="016340"/>
                </a:solidFill>
              </a:rPr>
              <a:t>3</a:t>
            </a:r>
            <a:r>
              <a:rPr lang="pt-PT" dirty="0">
                <a:solidFill>
                  <a:srgbClr val="016340"/>
                </a:solidFill>
              </a:rPr>
              <a:t> pontos de controlo até </a:t>
            </a:r>
            <a:r>
              <a:rPr lang="pt-PT" i="1" dirty="0">
                <a:solidFill>
                  <a:srgbClr val="016340"/>
                </a:solidFill>
              </a:rPr>
              <a:t>n+1</a:t>
            </a:r>
            <a:r>
              <a:rPr lang="pt-PT" dirty="0">
                <a:solidFill>
                  <a:srgbClr val="016340"/>
                </a:solidFill>
              </a:rPr>
              <a:t>.</a:t>
            </a:r>
          </a:p>
          <a:p>
            <a:pPr lvl="1" algn="just">
              <a:lnSpc>
                <a:spcPct val="90000"/>
              </a:lnSpc>
            </a:pPr>
            <a:r>
              <a:rPr lang="pt-PT" dirty="0">
                <a:solidFill>
                  <a:srgbClr val="016340"/>
                </a:solidFill>
              </a:rPr>
              <a:t>O </a:t>
            </a:r>
            <a:r>
              <a:rPr lang="pt-PT" dirty="0" err="1">
                <a:solidFill>
                  <a:srgbClr val="016340"/>
                </a:solidFill>
              </a:rPr>
              <a:t>OpenGL</a:t>
            </a:r>
            <a:r>
              <a:rPr lang="pt-PT" dirty="0">
                <a:solidFill>
                  <a:srgbClr val="016340"/>
                </a:solidFill>
              </a:rPr>
              <a:t> utiliza curvas de </a:t>
            </a:r>
            <a:r>
              <a:rPr lang="pt-PT" dirty="0" err="1">
                <a:solidFill>
                  <a:srgbClr val="016340"/>
                </a:solidFill>
              </a:rPr>
              <a:t>Bézier</a:t>
            </a:r>
            <a:r>
              <a:rPr lang="pt-PT" dirty="0">
                <a:solidFill>
                  <a:srgbClr val="016340"/>
                </a:solidFill>
              </a:rPr>
              <a:t> com 4 pontos de controlo;</a:t>
            </a:r>
          </a:p>
          <a:p>
            <a:pPr lvl="2" algn="just">
              <a:lnSpc>
                <a:spcPct val="90000"/>
              </a:lnSpc>
            </a:pPr>
            <a:r>
              <a:rPr lang="pt-PT" dirty="0">
                <a:solidFill>
                  <a:srgbClr val="016340"/>
                </a:solidFill>
              </a:rPr>
              <a:t>Sai do primeiro ponto e termina no último. Os dois do meio são usados para obter as tangentes.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pic>
        <p:nvPicPr>
          <p:cNvPr id="7170" name="Picture 2"/>
          <p:cNvPicPr>
            <a:picLocks noChangeAspect="1" noChangeArrowheads="1"/>
          </p:cNvPicPr>
          <p:nvPr/>
        </p:nvPicPr>
        <p:blipFill>
          <a:blip r:embed="rId3" cstate="print"/>
          <a:srcRect/>
          <a:stretch>
            <a:fillRect/>
          </a:stretch>
        </p:blipFill>
        <p:spPr bwMode="auto">
          <a:xfrm>
            <a:off x="2520000" y="1772815"/>
            <a:ext cx="2520280" cy="3556537"/>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5220072" y="1765430"/>
            <a:ext cx="3106291" cy="3535778"/>
          </a:xfrm>
          <a:prstGeom prst="rect">
            <a:avLst/>
          </a:prstGeom>
          <a:noFill/>
          <a:ln w="9525">
            <a:noFill/>
            <a:miter lim="800000"/>
            <a:headEnd/>
            <a:tailEnd/>
          </a:ln>
        </p:spPr>
      </p:pic>
      <p:sp>
        <p:nvSpPr>
          <p:cNvPr id="7" name="TextBox 6"/>
          <p:cNvSpPr txBox="1"/>
          <p:nvPr/>
        </p:nvSpPr>
        <p:spPr>
          <a:xfrm>
            <a:off x="3367937" y="5589240"/>
            <a:ext cx="4443525" cy="424732"/>
          </a:xfrm>
          <a:prstGeom prst="rect">
            <a:avLst/>
          </a:prstGeom>
          <a:noFill/>
        </p:spPr>
        <p:txBody>
          <a:bodyPr wrap="none" rtlCol="0">
            <a:spAutoFit/>
          </a:bodyPr>
          <a:lstStyle/>
          <a:p>
            <a:pPr lvl="1" algn="ctr">
              <a:lnSpc>
                <a:spcPct val="90000"/>
              </a:lnSpc>
              <a:buNone/>
              <a:defRPr/>
            </a:pPr>
            <a:r>
              <a:rPr lang="pt-PT" sz="2400" b="1" dirty="0">
                <a:solidFill>
                  <a:srgbClr val="016340"/>
                </a:solidFill>
              </a:rPr>
              <a:t>Figura 11.</a:t>
            </a:r>
            <a:r>
              <a:rPr lang="pt-PT" sz="2400" dirty="0">
                <a:solidFill>
                  <a:srgbClr val="016340"/>
                </a:solidFill>
              </a:rPr>
              <a:t> Curva de </a:t>
            </a:r>
            <a:r>
              <a:rPr lang="pt-PT" sz="2400" i="1" dirty="0" err="1">
                <a:solidFill>
                  <a:srgbClr val="016340"/>
                </a:solidFill>
              </a:rPr>
              <a:t>Bezier</a:t>
            </a:r>
            <a:r>
              <a:rPr lang="pt-PT" sz="2400" dirty="0">
                <a:solidFill>
                  <a:srgbClr val="016340"/>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As curvas denominadas por </a:t>
            </a:r>
            <a:r>
              <a:rPr lang="pt-PT" dirty="0" err="1">
                <a:solidFill>
                  <a:srgbClr val="016340"/>
                </a:solidFill>
              </a:rPr>
              <a:t>Splines</a:t>
            </a:r>
            <a:r>
              <a:rPr lang="pt-PT" dirty="0">
                <a:solidFill>
                  <a:srgbClr val="016340"/>
                </a:solidFill>
              </a:rPr>
              <a:t> foram introduzidas por </a:t>
            </a:r>
            <a:r>
              <a:rPr lang="pt-PT" dirty="0" err="1">
                <a:solidFill>
                  <a:srgbClr val="016340"/>
                </a:solidFill>
              </a:rPr>
              <a:t>Schoenberg</a:t>
            </a:r>
            <a:r>
              <a:rPr lang="pt-PT" dirty="0">
                <a:solidFill>
                  <a:srgbClr val="016340"/>
                </a:solidFill>
              </a:rPr>
              <a:t> em 1967.</a:t>
            </a:r>
          </a:p>
          <a:p>
            <a:pPr algn="just">
              <a:lnSpc>
                <a:spcPct val="90000"/>
              </a:lnSpc>
            </a:pPr>
            <a:r>
              <a:rPr lang="pt-PT" dirty="0">
                <a:solidFill>
                  <a:srgbClr val="016340"/>
                </a:solidFill>
              </a:rPr>
              <a:t>Usam conceitos semelhantes às curvas de </a:t>
            </a:r>
            <a:r>
              <a:rPr lang="pt-PT" dirty="0" err="1">
                <a:solidFill>
                  <a:srgbClr val="016340"/>
                </a:solidFill>
              </a:rPr>
              <a:t>Bézier</a:t>
            </a:r>
            <a:r>
              <a:rPr lang="pt-PT" dirty="0">
                <a:solidFill>
                  <a:srgbClr val="016340"/>
                </a:solidFill>
              </a:rPr>
              <a:t>.</a:t>
            </a:r>
          </a:p>
          <a:p>
            <a:pPr lvl="1" algn="just">
              <a:lnSpc>
                <a:spcPct val="90000"/>
              </a:lnSpc>
            </a:pPr>
            <a:r>
              <a:rPr lang="pt-PT" dirty="0">
                <a:solidFill>
                  <a:srgbClr val="016340"/>
                </a:solidFill>
              </a:rPr>
              <a:t>A diferença está no facto de uma alteração em qualquer um dos pontos de controlo resultar na alteração de toda a curva.</a:t>
            </a:r>
          </a:p>
          <a:p>
            <a:pPr lvl="2" algn="just">
              <a:lnSpc>
                <a:spcPct val="90000"/>
              </a:lnSpc>
            </a:pPr>
            <a:r>
              <a:rPr lang="pt-PT" dirty="0">
                <a:solidFill>
                  <a:srgbClr val="016340"/>
                </a:solidFill>
              </a:rPr>
              <a:t>Assim, não se podem usar as </a:t>
            </a:r>
            <a:r>
              <a:rPr lang="pt-PT" dirty="0" err="1">
                <a:solidFill>
                  <a:srgbClr val="016340"/>
                </a:solidFill>
              </a:rPr>
              <a:t>Splines</a:t>
            </a:r>
            <a:r>
              <a:rPr lang="pt-PT" dirty="0">
                <a:solidFill>
                  <a:srgbClr val="016340"/>
                </a:solidFill>
              </a:rPr>
              <a:t> para gerar interactivamente as curvas.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curva </a:t>
            </a:r>
            <a:r>
              <a:rPr lang="pt-PT" dirty="0" err="1">
                <a:solidFill>
                  <a:srgbClr val="016340"/>
                </a:solidFill>
              </a:rPr>
              <a:t>Spline</a:t>
            </a:r>
            <a:r>
              <a:rPr lang="pt-PT" dirty="0">
                <a:solidFill>
                  <a:srgbClr val="016340"/>
                </a:solidFill>
              </a:rPr>
              <a:t> mais conhecida é a B-</a:t>
            </a:r>
            <a:r>
              <a:rPr lang="pt-PT" dirty="0" err="1">
                <a:solidFill>
                  <a:srgbClr val="016340"/>
                </a:solidFill>
              </a:rPr>
              <a:t>Spline</a:t>
            </a:r>
            <a:r>
              <a:rPr lang="pt-PT" dirty="0">
                <a:solidFill>
                  <a:srgbClr val="016340"/>
                </a:solidFill>
              </a:rPr>
              <a:t>.</a:t>
            </a:r>
          </a:p>
          <a:p>
            <a:pPr lvl="1" algn="just">
              <a:lnSpc>
                <a:spcPct val="90000"/>
              </a:lnSpc>
            </a:pPr>
            <a:r>
              <a:rPr lang="pt-PT" dirty="0">
                <a:solidFill>
                  <a:srgbClr val="016340"/>
                </a:solidFill>
              </a:rPr>
              <a:t>Tem um controlo local, isto é, as alterações nos seus pontos de controlo propagam-se apenas para os vizinhos mais próximos;</a:t>
            </a:r>
          </a:p>
          <a:p>
            <a:pPr lvl="1" algn="just">
              <a:lnSpc>
                <a:spcPct val="90000"/>
              </a:lnSpc>
            </a:pPr>
            <a:r>
              <a:rPr lang="pt-PT" dirty="0">
                <a:solidFill>
                  <a:srgbClr val="016340"/>
                </a:solidFill>
              </a:rPr>
              <a:t>Pode ser gerada para qualquer número de pontos de controlo e grau de polinómio;</a:t>
            </a:r>
          </a:p>
          <a:p>
            <a:pPr lvl="1" algn="just">
              <a:lnSpc>
                <a:spcPct val="90000"/>
              </a:lnSpc>
            </a:pPr>
            <a:r>
              <a:rPr lang="pt-PT" dirty="0">
                <a:solidFill>
                  <a:srgbClr val="016340"/>
                </a:solidFill>
              </a:rPr>
              <a:t>A curva gerada por ela não passa pelos pontos de controlo.</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curvas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a:t>
            </a:r>
            <a:r>
              <a:rPr lang="pt-PT" dirty="0" err="1">
                <a:solidFill>
                  <a:srgbClr val="016340"/>
                </a:solidFill>
              </a:rPr>
              <a:t>Catmull-Rom</a:t>
            </a:r>
            <a:r>
              <a:rPr lang="pt-PT" dirty="0">
                <a:solidFill>
                  <a:srgbClr val="016340"/>
                </a:solidFill>
              </a:rPr>
              <a:t> </a:t>
            </a:r>
            <a:r>
              <a:rPr lang="pt-PT" dirty="0" err="1">
                <a:solidFill>
                  <a:srgbClr val="016340"/>
                </a:solidFill>
              </a:rPr>
              <a:t>Spline</a:t>
            </a:r>
            <a:r>
              <a:rPr lang="pt-PT" dirty="0">
                <a:solidFill>
                  <a:srgbClr val="016340"/>
                </a:solidFill>
              </a:rPr>
              <a:t> é uma interpolação local das curvas </a:t>
            </a:r>
            <a:r>
              <a:rPr lang="pt-PT" dirty="0" err="1">
                <a:solidFill>
                  <a:srgbClr val="016340"/>
                </a:solidFill>
              </a:rPr>
              <a:t>Spline</a:t>
            </a:r>
            <a:r>
              <a:rPr lang="pt-PT" dirty="0">
                <a:solidFill>
                  <a:srgbClr val="016340"/>
                </a:solidFill>
              </a:rPr>
              <a:t> desenvolvida para CG.</a:t>
            </a:r>
          </a:p>
          <a:p>
            <a:pPr lvl="1" algn="just">
              <a:lnSpc>
                <a:spcPct val="90000"/>
              </a:lnSpc>
            </a:pPr>
            <a:r>
              <a:rPr lang="pt-PT" dirty="0">
                <a:solidFill>
                  <a:srgbClr val="016340"/>
                </a:solidFill>
              </a:rPr>
              <a:t>A curva gerada por esta representação passa através de todos os pontos de controlo.</a:t>
            </a: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marL="457200" lvl="1" indent="0" algn="ctr">
              <a:lnSpc>
                <a:spcPct val="90000"/>
              </a:lnSpc>
              <a:buNone/>
            </a:pPr>
            <a:r>
              <a:rPr lang="pt-PT" sz="2400" b="1" dirty="0">
                <a:solidFill>
                  <a:srgbClr val="016340"/>
                </a:solidFill>
              </a:rPr>
              <a:t>Figura 12.</a:t>
            </a:r>
            <a:r>
              <a:rPr lang="pt-PT" sz="2400" dirty="0">
                <a:solidFill>
                  <a:srgbClr val="016340"/>
                </a:solidFill>
              </a:rPr>
              <a:t> Curva </a:t>
            </a:r>
            <a:r>
              <a:rPr lang="pt-PT" sz="2400" i="1" dirty="0" err="1">
                <a:solidFill>
                  <a:srgbClr val="016340"/>
                </a:solidFill>
              </a:rPr>
              <a:t>Spline</a:t>
            </a:r>
            <a:r>
              <a:rPr lang="pt-PT" sz="2400" dirty="0">
                <a:solidFill>
                  <a:srgbClr val="016340"/>
                </a:solidFill>
              </a:rPr>
              <a:t>.</a:t>
            </a:r>
          </a:p>
        </p:txBody>
      </p:sp>
      <p:pic>
        <p:nvPicPr>
          <p:cNvPr id="2050" name="Picture 2"/>
          <p:cNvPicPr>
            <a:picLocks noChangeAspect="1" noChangeArrowheads="1"/>
          </p:cNvPicPr>
          <p:nvPr/>
        </p:nvPicPr>
        <p:blipFill>
          <a:blip r:embed="rId3" cstate="print"/>
          <a:srcRect/>
          <a:stretch>
            <a:fillRect/>
          </a:stretch>
        </p:blipFill>
        <p:spPr bwMode="auto">
          <a:xfrm>
            <a:off x="4716016" y="4171400"/>
            <a:ext cx="1944216" cy="1944216"/>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2" algn="just">
              <a:lnSpc>
                <a:spcPct val="90000"/>
              </a:lnSpc>
            </a:pPr>
            <a:endParaRPr lang="pt-PT" dirty="0">
              <a:solidFill>
                <a:srgbClr val="016340"/>
              </a:solidFill>
            </a:endParaRPr>
          </a:p>
          <a:p>
            <a:pPr algn="just">
              <a:lnSpc>
                <a:spcPct val="90000"/>
              </a:lnSpc>
            </a:pPr>
            <a:r>
              <a:rPr lang="pt-PT" dirty="0">
                <a:solidFill>
                  <a:srgbClr val="016340"/>
                </a:solidFill>
              </a:rPr>
              <a:t>As superfícies,</a:t>
            </a:r>
          </a:p>
          <a:p>
            <a:pPr lvl="1" algn="just">
              <a:lnSpc>
                <a:spcPct val="90000"/>
              </a:lnSpc>
            </a:pPr>
            <a:r>
              <a:rPr lang="pt-PT" dirty="0">
                <a:solidFill>
                  <a:srgbClr val="016340"/>
                </a:solidFill>
              </a:rPr>
              <a:t>Têm um papel importante na CG;</a:t>
            </a:r>
          </a:p>
          <a:p>
            <a:pPr lvl="1" algn="just">
              <a:lnSpc>
                <a:spcPct val="90000"/>
              </a:lnSpc>
            </a:pPr>
            <a:r>
              <a:rPr lang="pt-PT" dirty="0">
                <a:solidFill>
                  <a:srgbClr val="016340"/>
                </a:solidFill>
              </a:rPr>
              <a:t>São uma generalização das curvas;</a:t>
            </a:r>
          </a:p>
          <a:p>
            <a:pPr lvl="1" algn="just">
              <a:lnSpc>
                <a:spcPct val="90000"/>
              </a:lnSpc>
            </a:pPr>
            <a:r>
              <a:rPr lang="pt-PT" dirty="0">
                <a:solidFill>
                  <a:srgbClr val="016340"/>
                </a:solidFill>
              </a:rPr>
              <a:t>Podem ser geradas por conjuntos de pontos;</a:t>
            </a:r>
          </a:p>
          <a:p>
            <a:pPr lvl="1" algn="just">
              <a:lnSpc>
                <a:spcPct val="90000"/>
              </a:lnSpc>
            </a:pPr>
            <a:r>
              <a:rPr lang="pt-PT" dirty="0">
                <a:solidFill>
                  <a:srgbClr val="016340"/>
                </a:solidFill>
              </a:rPr>
              <a:t>Podem ter uma representação analítica (paramétrica, não paramétrica, explícita ou </a:t>
            </a:r>
            <a:r>
              <a:rPr lang="pt-PT" dirty="0" err="1">
                <a:solidFill>
                  <a:srgbClr val="016340"/>
                </a:solidFill>
              </a:rPr>
              <a:t>implicita</a:t>
            </a:r>
            <a:r>
              <a:rPr lang="pt-PT" dirty="0">
                <a:solidFill>
                  <a:srgbClr val="016340"/>
                </a:solidFill>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rotação de uma curva plana em torno de um eixo produz a família mais conhecida de superfícies, as superfícies de revolução.</a:t>
            </a:r>
          </a:p>
          <a:p>
            <a:pPr algn="just">
              <a:lnSpc>
                <a:spcPct val="90000"/>
              </a:lnSpc>
            </a:pPr>
            <a:r>
              <a:rPr lang="pt-PT" dirty="0">
                <a:solidFill>
                  <a:srgbClr val="016340"/>
                </a:solidFill>
              </a:rPr>
              <a:t>Cada ponto destas superfícies é descrito por como uma função:</a:t>
            </a:r>
          </a:p>
          <a:p>
            <a:pPr lvl="1" algn="just">
              <a:lnSpc>
                <a:spcPct val="90000"/>
              </a:lnSpc>
            </a:pPr>
            <a:r>
              <a:rPr lang="pt-PT" dirty="0">
                <a:solidFill>
                  <a:srgbClr val="016340"/>
                </a:solidFill>
              </a:rPr>
              <a:t>Do ângulo de rotação </a:t>
            </a:r>
            <a:r>
              <a:rPr lang="el-GR" i="1" dirty="0">
                <a:solidFill>
                  <a:srgbClr val="016340"/>
                </a:solidFill>
              </a:rPr>
              <a:t>θ</a:t>
            </a:r>
            <a:r>
              <a:rPr lang="pt-PT" dirty="0">
                <a:solidFill>
                  <a:srgbClr val="016340"/>
                </a:solidFill>
              </a:rPr>
              <a:t>;</a:t>
            </a:r>
          </a:p>
          <a:p>
            <a:pPr lvl="1" algn="just">
              <a:lnSpc>
                <a:spcPct val="90000"/>
              </a:lnSpc>
            </a:pPr>
            <a:r>
              <a:rPr lang="pt-PT" dirty="0">
                <a:solidFill>
                  <a:srgbClr val="016340"/>
                </a:solidFill>
              </a:rPr>
              <a:t>Da posição na curva </a:t>
            </a:r>
            <a:r>
              <a:rPr lang="pt-PT" i="1" dirty="0">
                <a:solidFill>
                  <a:srgbClr val="016340"/>
                </a:solidFill>
              </a:rPr>
              <a:t>t</a:t>
            </a:r>
            <a:r>
              <a:rPr lang="pt-PT" dirty="0">
                <a:solidFill>
                  <a:srgbClr val="016340"/>
                </a:solidFill>
              </a:rPr>
              <a:t> a ser rodada.</a:t>
            </a:r>
          </a:p>
          <a:p>
            <a:pPr algn="just">
              <a:lnSpc>
                <a:spcPct val="90000"/>
              </a:lnSpc>
            </a:pPr>
            <a:r>
              <a:rPr lang="pt-PT" dirty="0">
                <a:solidFill>
                  <a:srgbClr val="016340"/>
                </a:solidFill>
              </a:rPr>
              <a:t>Podem ser obtidas por qualquer tipo de curva.</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algn="just">
              <a:lnSpc>
                <a:spcPct val="90000"/>
              </a:lnSpc>
            </a:pPr>
            <a:endParaRPr lang="en-GB" dirty="0">
              <a:solidFill>
                <a:srgbClr val="016340"/>
              </a:solidFill>
            </a:endParaRPr>
          </a:p>
          <a:p>
            <a:pPr marL="457200" lvl="1" indent="0" algn="ctr">
              <a:lnSpc>
                <a:spcPct val="90000"/>
              </a:lnSpc>
              <a:buNone/>
            </a:pPr>
            <a:r>
              <a:rPr lang="pt-PT" sz="2400" b="1" dirty="0">
                <a:solidFill>
                  <a:srgbClr val="016340"/>
                </a:solidFill>
              </a:rPr>
              <a:t>Figura 13.</a:t>
            </a:r>
            <a:r>
              <a:rPr lang="pt-PT" sz="2400" dirty="0">
                <a:solidFill>
                  <a:srgbClr val="016340"/>
                </a:solidFill>
              </a:rPr>
              <a:t> Superfícies de revolução.</a:t>
            </a:r>
          </a:p>
        </p:txBody>
      </p:sp>
      <p:pic>
        <p:nvPicPr>
          <p:cNvPr id="6" name="Picture 5">
            <a:extLst>
              <a:ext uri="{FF2B5EF4-FFF2-40B4-BE49-F238E27FC236}">
                <a16:creationId xmlns:a16="http://schemas.microsoft.com/office/drawing/2014/main" id="{22E81375-B952-4C45-B433-02F7060BAC2C}"/>
              </a:ext>
            </a:extLst>
          </p:cNvPr>
          <p:cNvPicPr>
            <a:picLocks noChangeAspect="1"/>
          </p:cNvPicPr>
          <p:nvPr/>
        </p:nvPicPr>
        <p:blipFill>
          <a:blip r:embed="rId3"/>
          <a:stretch>
            <a:fillRect/>
          </a:stretch>
        </p:blipFill>
        <p:spPr>
          <a:xfrm>
            <a:off x="2054894" y="2276872"/>
            <a:ext cx="6924675" cy="2743200"/>
          </a:xfrm>
          <a:prstGeom prst="rect">
            <a:avLst/>
          </a:prstGeom>
        </p:spPr>
      </p:pic>
    </p:spTree>
    <p:extLst>
      <p:ext uri="{BB962C8B-B14F-4D97-AF65-F5344CB8AC3E}">
        <p14:creationId xmlns:p14="http://schemas.microsoft.com/office/powerpoint/2010/main" val="414818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Vetor normal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defRPr/>
            </a:pPr>
            <a:r>
              <a:rPr lang="pt-PT" dirty="0">
                <a:solidFill>
                  <a:srgbClr val="016340"/>
                </a:solidFill>
              </a:rPr>
              <a:t>O vetor normal dá informação sobre a forma do objeto.</a:t>
            </a: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just">
              <a:lnSpc>
                <a:spcPct val="90000"/>
              </a:lnSpc>
              <a:defRPr/>
            </a:pPr>
            <a:endParaRPr lang="pt-PT" dirty="0">
              <a:solidFill>
                <a:srgbClr val="016340"/>
              </a:solidFill>
            </a:endParaRPr>
          </a:p>
          <a:p>
            <a:pPr algn="ctr">
              <a:lnSpc>
                <a:spcPct val="90000"/>
              </a:lnSpc>
              <a:buNone/>
            </a:pPr>
            <a:r>
              <a:rPr lang="pt-PT" sz="2400" b="1" dirty="0">
                <a:solidFill>
                  <a:srgbClr val="016340"/>
                </a:solidFill>
              </a:rPr>
              <a:t>Figura 2.</a:t>
            </a:r>
            <a:r>
              <a:rPr lang="pt-PT" sz="2400" dirty="0">
                <a:solidFill>
                  <a:srgbClr val="016340"/>
                </a:solidFill>
              </a:rPr>
              <a:t> Vetor normal</a:t>
            </a:r>
          </a:p>
        </p:txBody>
      </p:sp>
      <p:pic>
        <p:nvPicPr>
          <p:cNvPr id="4" name="Picture 3">
            <a:extLst>
              <a:ext uri="{FF2B5EF4-FFF2-40B4-BE49-F238E27FC236}">
                <a16:creationId xmlns:a16="http://schemas.microsoft.com/office/drawing/2014/main" id="{272FB902-E296-46B5-9E1A-53D7DEF9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717" y="2536304"/>
            <a:ext cx="6270067" cy="2620888"/>
          </a:xfrm>
          <a:prstGeom prst="rect">
            <a:avLst/>
          </a:prstGeom>
        </p:spPr>
      </p:pic>
    </p:spTree>
    <p:extLst>
      <p:ext uri="{BB962C8B-B14F-4D97-AF65-F5344CB8AC3E}">
        <p14:creationId xmlns:p14="http://schemas.microsoft.com/office/powerpoint/2010/main" val="37737029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O deslocamento genérico de curvas ou de figuras planas ao longo de um caminho produz diversas formas de superfícies.</a:t>
            </a:r>
          </a:p>
          <a:p>
            <a:pPr algn="just">
              <a:lnSpc>
                <a:spcPct val="90000"/>
              </a:lnSpc>
            </a:pPr>
            <a:r>
              <a:rPr lang="pt-PT" dirty="0">
                <a:solidFill>
                  <a:srgbClr val="016340"/>
                </a:solidFill>
              </a:rPr>
              <a:t>Estas superfícies são conhecidas por superfícies de varrimento.</a:t>
            </a:r>
          </a:p>
          <a:p>
            <a:pPr lvl="1" algn="just">
              <a:lnSpc>
                <a:spcPct val="90000"/>
              </a:lnSpc>
            </a:pPr>
            <a:r>
              <a:rPr lang="pt-PT" dirty="0">
                <a:solidFill>
                  <a:srgbClr val="016340"/>
                </a:solidFill>
              </a:rPr>
              <a:t>As superfícies de revolução são um caso particular destas superfícies.</a:t>
            </a:r>
          </a:p>
          <a:p>
            <a:pPr algn="just">
              <a:lnSpc>
                <a:spcPct val="90000"/>
              </a:lnSpc>
            </a:pPr>
            <a:r>
              <a:rPr lang="pt-PT" dirty="0">
                <a:solidFill>
                  <a:srgbClr val="016340"/>
                </a:solidFill>
              </a:rPr>
              <a:t>Podem ser obtidas por qualquer tipo de curva.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2" name="Rectangle 1">
            <a:extLst>
              <a:ext uri="{FF2B5EF4-FFF2-40B4-BE49-F238E27FC236}">
                <a16:creationId xmlns:a16="http://schemas.microsoft.com/office/drawing/2014/main" id="{63BF18A3-3B9B-4C31-9AAA-3C02BB104C2A}"/>
              </a:ext>
            </a:extLst>
          </p:cNvPr>
          <p:cNvSpPr/>
          <p:nvPr/>
        </p:nvSpPr>
        <p:spPr>
          <a:xfrm>
            <a:off x="2390055" y="5445224"/>
            <a:ext cx="6192688" cy="830997"/>
          </a:xfrm>
          <a:prstGeom prst="rect">
            <a:avLst/>
          </a:prstGeom>
        </p:spPr>
        <p:txBody>
          <a:bodyPr wrap="square">
            <a:spAutoFit/>
          </a:bodyPr>
          <a:lstStyle/>
          <a:p>
            <a:pPr algn="ctr"/>
            <a:r>
              <a:rPr lang="pt-PT" sz="2400" b="1" dirty="0">
                <a:solidFill>
                  <a:srgbClr val="016340"/>
                </a:solidFill>
              </a:rPr>
              <a:t>Figura 14.</a:t>
            </a:r>
            <a:r>
              <a:rPr lang="pt-PT" sz="2400" dirty="0">
                <a:solidFill>
                  <a:srgbClr val="016340"/>
                </a:solidFill>
              </a:rPr>
              <a:t> Construção de uma superfície de varrimento</a:t>
            </a:r>
            <a:endParaRPr lang="en-GB" sz="2400" dirty="0"/>
          </a:p>
        </p:txBody>
      </p:sp>
      <p:pic>
        <p:nvPicPr>
          <p:cNvPr id="9" name="Picture 8">
            <a:extLst>
              <a:ext uri="{FF2B5EF4-FFF2-40B4-BE49-F238E27FC236}">
                <a16:creationId xmlns:a16="http://schemas.microsoft.com/office/drawing/2014/main" id="{977E72A7-BF58-45C0-8A97-F9F38AAE146B}"/>
              </a:ext>
            </a:extLst>
          </p:cNvPr>
          <p:cNvPicPr>
            <a:picLocks noChangeAspect="1"/>
          </p:cNvPicPr>
          <p:nvPr/>
        </p:nvPicPr>
        <p:blipFill>
          <a:blip r:embed="rId3"/>
          <a:stretch>
            <a:fillRect/>
          </a:stretch>
        </p:blipFill>
        <p:spPr>
          <a:xfrm>
            <a:off x="2286000" y="1486345"/>
            <a:ext cx="2809875" cy="2143125"/>
          </a:xfrm>
          <a:prstGeom prst="rect">
            <a:avLst/>
          </a:prstGeom>
        </p:spPr>
      </p:pic>
      <p:pic>
        <p:nvPicPr>
          <p:cNvPr id="10" name="Picture 9">
            <a:extLst>
              <a:ext uri="{FF2B5EF4-FFF2-40B4-BE49-F238E27FC236}">
                <a16:creationId xmlns:a16="http://schemas.microsoft.com/office/drawing/2014/main" id="{29A2841B-B955-4EB1-9F4B-56F677EF1437}"/>
              </a:ext>
            </a:extLst>
          </p:cNvPr>
          <p:cNvPicPr>
            <a:picLocks noChangeAspect="1"/>
          </p:cNvPicPr>
          <p:nvPr/>
        </p:nvPicPr>
        <p:blipFill>
          <a:blip r:embed="rId4"/>
          <a:stretch>
            <a:fillRect/>
          </a:stretch>
        </p:blipFill>
        <p:spPr>
          <a:xfrm>
            <a:off x="5610225" y="1511100"/>
            <a:ext cx="3076575" cy="2362200"/>
          </a:xfrm>
          <a:prstGeom prst="rect">
            <a:avLst/>
          </a:prstGeom>
        </p:spPr>
      </p:pic>
      <p:pic>
        <p:nvPicPr>
          <p:cNvPr id="6" name="Picture 5">
            <a:extLst>
              <a:ext uri="{FF2B5EF4-FFF2-40B4-BE49-F238E27FC236}">
                <a16:creationId xmlns:a16="http://schemas.microsoft.com/office/drawing/2014/main" id="{D7C41C71-FAED-4533-85A3-A5A71CD184EF}"/>
              </a:ext>
            </a:extLst>
          </p:cNvPr>
          <p:cNvPicPr>
            <a:picLocks noChangeAspect="1"/>
          </p:cNvPicPr>
          <p:nvPr/>
        </p:nvPicPr>
        <p:blipFill>
          <a:blip r:embed="rId5"/>
          <a:stretch>
            <a:fillRect/>
          </a:stretch>
        </p:blipFill>
        <p:spPr>
          <a:xfrm>
            <a:off x="3650195" y="2778257"/>
            <a:ext cx="3672408" cy="2524092"/>
          </a:xfrm>
          <a:prstGeom prst="rect">
            <a:avLst/>
          </a:prstGeom>
        </p:spPr>
      </p:pic>
    </p:spTree>
    <p:extLst>
      <p:ext uri="{BB962C8B-B14F-4D97-AF65-F5344CB8AC3E}">
        <p14:creationId xmlns:p14="http://schemas.microsoft.com/office/powerpoint/2010/main" val="1000943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Podemos gerar superfícies através de interpolação bilinear/trilineares.</a:t>
            </a:r>
          </a:p>
          <a:p>
            <a:pPr lvl="1" algn="just">
              <a:lnSpc>
                <a:spcPct val="90000"/>
              </a:lnSpc>
            </a:pPr>
            <a:r>
              <a:rPr lang="pt-PT" dirty="0">
                <a:solidFill>
                  <a:srgbClr val="016340"/>
                </a:solidFill>
              </a:rPr>
              <a:t>São formas paramétricas de representação;</a:t>
            </a:r>
          </a:p>
          <a:p>
            <a:pPr lvl="1" algn="just">
              <a:lnSpc>
                <a:spcPct val="90000"/>
              </a:lnSpc>
            </a:pPr>
            <a:r>
              <a:rPr lang="pt-PT" dirty="0">
                <a:solidFill>
                  <a:srgbClr val="016340"/>
                </a:solidFill>
              </a:rPr>
              <a:t>Qualquer ponto do interior é definido univocamente;</a:t>
            </a:r>
          </a:p>
          <a:p>
            <a:pPr lvl="1" algn="just">
              <a:lnSpc>
                <a:spcPct val="90000"/>
              </a:lnSpc>
            </a:pPr>
            <a:r>
              <a:rPr lang="pt-PT" dirty="0">
                <a:solidFill>
                  <a:srgbClr val="016340"/>
                </a:solidFill>
              </a:rPr>
              <a:t>Gera-se o interior empregando-se duas/três interpolações lineares sucessivas.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Existem também as superfícies paramétricas </a:t>
            </a:r>
            <a:r>
              <a:rPr lang="pt-PT" dirty="0" err="1">
                <a:solidFill>
                  <a:srgbClr val="016340"/>
                </a:solidFill>
              </a:rPr>
              <a:t>Bi-cúbicas</a:t>
            </a:r>
            <a:r>
              <a:rPr lang="pt-PT" dirty="0">
                <a:solidFill>
                  <a:srgbClr val="016340"/>
                </a:solidFill>
              </a:rPr>
              <a:t>.</a:t>
            </a:r>
          </a:p>
          <a:p>
            <a:pPr lvl="1" algn="just">
              <a:lnSpc>
                <a:spcPct val="90000"/>
              </a:lnSpc>
            </a:pPr>
            <a:r>
              <a:rPr lang="pt-PT" dirty="0">
                <a:solidFill>
                  <a:srgbClr val="016340"/>
                </a:solidFill>
              </a:rPr>
              <a:t>São curvas quadrilaterais;</a:t>
            </a:r>
          </a:p>
          <a:p>
            <a:pPr lvl="1" algn="just">
              <a:lnSpc>
                <a:spcPct val="90000"/>
              </a:lnSpc>
            </a:pPr>
            <a:r>
              <a:rPr lang="pt-PT" dirty="0">
                <a:solidFill>
                  <a:srgbClr val="016340"/>
                </a:solidFill>
              </a:rPr>
              <a:t>Cada bocado da superfície é definido por uma fórmula matemática que indica a sua posição e forma no espaço.</a:t>
            </a: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marL="457200" lvl="1" indent="0" algn="ctr">
              <a:lnSpc>
                <a:spcPct val="90000"/>
              </a:lnSpc>
              <a:buNone/>
            </a:pPr>
            <a:endParaRPr lang="pt-PT" sz="2400" b="1" dirty="0">
              <a:solidFill>
                <a:srgbClr val="016340"/>
              </a:solidFill>
            </a:endParaRPr>
          </a:p>
          <a:p>
            <a:pPr marL="457200" lvl="1" indent="0" algn="ctr">
              <a:lnSpc>
                <a:spcPct val="90000"/>
              </a:lnSpc>
              <a:buNone/>
            </a:pPr>
            <a:r>
              <a:rPr lang="pt-PT" sz="2400" b="1" dirty="0">
                <a:solidFill>
                  <a:srgbClr val="016340"/>
                </a:solidFill>
              </a:rPr>
              <a:t>Figura 15.</a:t>
            </a:r>
            <a:r>
              <a:rPr lang="pt-PT" sz="2400" dirty="0">
                <a:solidFill>
                  <a:srgbClr val="016340"/>
                </a:solidFill>
              </a:rPr>
              <a:t> Superfície </a:t>
            </a:r>
            <a:r>
              <a:rPr lang="pt-PT" sz="2400" dirty="0" err="1">
                <a:solidFill>
                  <a:srgbClr val="016340"/>
                </a:solidFill>
              </a:rPr>
              <a:t>Bi-cúbica</a:t>
            </a:r>
            <a:r>
              <a:rPr lang="pt-PT" sz="2400" dirty="0">
                <a:solidFill>
                  <a:srgbClr val="016340"/>
                </a:solidFill>
              </a:rPr>
              <a:t>.</a:t>
            </a:r>
          </a:p>
        </p:txBody>
      </p:sp>
      <p:pic>
        <p:nvPicPr>
          <p:cNvPr id="3" name="Picture 2">
            <a:extLst>
              <a:ext uri="{FF2B5EF4-FFF2-40B4-BE49-F238E27FC236}">
                <a16:creationId xmlns:a16="http://schemas.microsoft.com/office/drawing/2014/main" id="{0ECA488C-8723-47F2-97A3-FE925CFB2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552" y="4293096"/>
            <a:ext cx="2493554" cy="161703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Podemos sempre gerar superfícies através da extensão dos conceitos das curvas de:</a:t>
            </a:r>
          </a:p>
          <a:p>
            <a:pPr lvl="1" algn="just">
              <a:lnSpc>
                <a:spcPct val="90000"/>
              </a:lnSpc>
            </a:pPr>
            <a:r>
              <a:rPr lang="pt-PT" dirty="0" err="1">
                <a:solidFill>
                  <a:srgbClr val="016340"/>
                </a:solidFill>
              </a:rPr>
              <a:t>Hermite</a:t>
            </a:r>
            <a:endParaRPr lang="pt-PT" dirty="0">
              <a:solidFill>
                <a:srgbClr val="016340"/>
              </a:solidFill>
            </a:endParaRPr>
          </a:p>
          <a:p>
            <a:pPr lvl="2" algn="just">
              <a:lnSpc>
                <a:spcPct val="90000"/>
              </a:lnSpc>
            </a:pPr>
            <a:r>
              <a:rPr lang="pt-PT" dirty="0">
                <a:solidFill>
                  <a:srgbClr val="016340"/>
                </a:solidFill>
              </a:rPr>
              <a:t>O seu interior é gerado pelas funções de mistura (</a:t>
            </a:r>
            <a:r>
              <a:rPr lang="pt-PT" dirty="0" err="1">
                <a:solidFill>
                  <a:srgbClr val="016340"/>
                </a:solidFill>
              </a:rPr>
              <a:t>blending</a:t>
            </a:r>
            <a:r>
              <a:rPr lang="pt-PT" dirty="0">
                <a:solidFill>
                  <a:srgbClr val="016340"/>
                </a:solidFill>
              </a:rPr>
              <a:t> </a:t>
            </a:r>
            <a:r>
              <a:rPr lang="pt-PT" dirty="0" err="1">
                <a:solidFill>
                  <a:srgbClr val="016340"/>
                </a:solidFill>
              </a:rPr>
              <a:t>functions</a:t>
            </a:r>
            <a:r>
              <a:rPr lang="pt-PT" dirty="0">
                <a:solidFill>
                  <a:srgbClr val="016340"/>
                </a:solidFill>
              </a:rPr>
              <a:t>).</a:t>
            </a:r>
          </a:p>
          <a:p>
            <a:pPr lvl="1" algn="just">
              <a:lnSpc>
                <a:spcPct val="90000"/>
              </a:lnSpc>
            </a:pPr>
            <a:r>
              <a:rPr lang="pt-PT" dirty="0" err="1">
                <a:solidFill>
                  <a:srgbClr val="016340"/>
                </a:solidFill>
              </a:rPr>
              <a:t>Bézier</a:t>
            </a:r>
            <a:endParaRPr lang="pt-PT" dirty="0">
              <a:solidFill>
                <a:srgbClr val="016340"/>
              </a:solidFill>
            </a:endParaRPr>
          </a:p>
          <a:p>
            <a:pPr lvl="2" algn="just">
              <a:lnSpc>
                <a:spcPct val="90000"/>
              </a:lnSpc>
            </a:pPr>
            <a:r>
              <a:rPr lang="pt-PT" dirty="0">
                <a:solidFill>
                  <a:srgbClr val="016340"/>
                </a:solidFill>
              </a:rPr>
              <a:t>Mais simples de criar e mais intuitivamente modificável que as superfícies de </a:t>
            </a:r>
            <a:r>
              <a:rPr lang="pt-PT" dirty="0" err="1">
                <a:solidFill>
                  <a:srgbClr val="016340"/>
                </a:solidFill>
              </a:rPr>
              <a:t>Hermite</a:t>
            </a:r>
            <a:r>
              <a:rPr lang="pt-PT" dirty="0">
                <a:solidFill>
                  <a:srgbClr val="016340"/>
                </a:solidFill>
              </a:rPr>
              <a:t>.</a:t>
            </a:r>
          </a:p>
          <a:p>
            <a:pPr lvl="1" algn="just">
              <a:lnSpc>
                <a:spcPct val="90000"/>
              </a:lnSpc>
            </a:pPr>
            <a:r>
              <a:rPr lang="pt-PT" dirty="0" err="1">
                <a:solidFill>
                  <a:srgbClr val="016340"/>
                </a:solidFill>
              </a:rPr>
              <a:t>B-Spline</a:t>
            </a:r>
            <a:r>
              <a:rPr lang="pt-PT" dirty="0">
                <a:solidFill>
                  <a:srgbClr val="016340"/>
                </a:solidFill>
              </a:rPr>
              <a:t>.</a:t>
            </a:r>
          </a:p>
        </p:txBody>
      </p:sp>
      <p:pic>
        <p:nvPicPr>
          <p:cNvPr id="2" name="Picture 1">
            <a:extLst>
              <a:ext uri="{FF2B5EF4-FFF2-40B4-BE49-F238E27FC236}">
                <a16:creationId xmlns:a16="http://schemas.microsoft.com/office/drawing/2014/main" id="{6B590058-F537-4AFF-B4FD-841695C40EF0}"/>
              </a:ext>
            </a:extLst>
          </p:cNvPr>
          <p:cNvPicPr>
            <a:picLocks noChangeAspect="1"/>
          </p:cNvPicPr>
          <p:nvPr/>
        </p:nvPicPr>
        <p:blipFill>
          <a:blip r:embed="rId3"/>
          <a:stretch>
            <a:fillRect/>
          </a:stretch>
        </p:blipFill>
        <p:spPr>
          <a:xfrm>
            <a:off x="7350343" y="3863181"/>
            <a:ext cx="1576365" cy="903742"/>
          </a:xfrm>
          <a:prstGeom prst="rect">
            <a:avLst/>
          </a:prstGeom>
        </p:spPr>
      </p:pic>
      <p:pic>
        <p:nvPicPr>
          <p:cNvPr id="3" name="Picture 2">
            <a:extLst>
              <a:ext uri="{FF2B5EF4-FFF2-40B4-BE49-F238E27FC236}">
                <a16:creationId xmlns:a16="http://schemas.microsoft.com/office/drawing/2014/main" id="{97553C78-28B9-4F06-90C3-F70E173F34F1}"/>
              </a:ext>
            </a:extLst>
          </p:cNvPr>
          <p:cNvPicPr>
            <a:picLocks noChangeAspect="1"/>
          </p:cNvPicPr>
          <p:nvPr/>
        </p:nvPicPr>
        <p:blipFill>
          <a:blip r:embed="rId4"/>
          <a:stretch>
            <a:fillRect/>
          </a:stretch>
        </p:blipFill>
        <p:spPr>
          <a:xfrm>
            <a:off x="7562462" y="2564904"/>
            <a:ext cx="1152128" cy="981347"/>
          </a:xfrm>
          <a:prstGeom prst="rect">
            <a:avLst/>
          </a:prstGeom>
        </p:spPr>
      </p:pic>
      <p:pic>
        <p:nvPicPr>
          <p:cNvPr id="5" name="Picture 4">
            <a:extLst>
              <a:ext uri="{FF2B5EF4-FFF2-40B4-BE49-F238E27FC236}">
                <a16:creationId xmlns:a16="http://schemas.microsoft.com/office/drawing/2014/main" id="{9EBEBBFF-60E9-45BE-9A0F-7D2F764B16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2201" y="5500942"/>
            <a:ext cx="1640522" cy="125044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Por fim, podemos gerar superfícies com as NURBS (</a:t>
            </a:r>
            <a:r>
              <a:rPr lang="pt-PT" dirty="0" err="1">
                <a:solidFill>
                  <a:srgbClr val="016340"/>
                </a:solidFill>
              </a:rPr>
              <a:t>Non-Uniform</a:t>
            </a:r>
            <a:r>
              <a:rPr lang="pt-PT" dirty="0">
                <a:solidFill>
                  <a:srgbClr val="016340"/>
                </a:solidFill>
              </a:rPr>
              <a:t> </a:t>
            </a:r>
            <a:r>
              <a:rPr lang="pt-PT" dirty="0" err="1">
                <a:solidFill>
                  <a:srgbClr val="016340"/>
                </a:solidFill>
              </a:rPr>
              <a:t>Rational</a:t>
            </a:r>
            <a:r>
              <a:rPr lang="pt-PT" dirty="0">
                <a:solidFill>
                  <a:srgbClr val="016340"/>
                </a:solidFill>
              </a:rPr>
              <a:t> </a:t>
            </a:r>
            <a:r>
              <a:rPr lang="pt-PT" dirty="0" err="1">
                <a:solidFill>
                  <a:srgbClr val="016340"/>
                </a:solidFill>
              </a:rPr>
              <a:t>B-Splines</a:t>
            </a:r>
            <a:r>
              <a:rPr lang="pt-PT" dirty="0">
                <a:solidFill>
                  <a:srgbClr val="016340"/>
                </a:solidFill>
              </a:rPr>
              <a:t> </a:t>
            </a:r>
            <a:r>
              <a:rPr lang="pt-PT" dirty="0" err="1">
                <a:solidFill>
                  <a:srgbClr val="016340"/>
                </a:solidFill>
              </a:rPr>
              <a:t>Surfaces</a:t>
            </a:r>
            <a:r>
              <a:rPr lang="pt-PT" dirty="0">
                <a:solidFill>
                  <a:srgbClr val="016340"/>
                </a:solidFill>
              </a:rPr>
              <a:t>).</a:t>
            </a:r>
          </a:p>
          <a:p>
            <a:pPr lvl="1" algn="just">
              <a:lnSpc>
                <a:spcPct val="90000"/>
              </a:lnSpc>
            </a:pPr>
            <a:r>
              <a:rPr lang="pt-PT" dirty="0" err="1">
                <a:solidFill>
                  <a:srgbClr val="016340"/>
                </a:solidFill>
              </a:rPr>
              <a:t>Non-Uniform</a:t>
            </a:r>
            <a:r>
              <a:rPr lang="pt-PT" dirty="0">
                <a:solidFill>
                  <a:srgbClr val="016340"/>
                </a:solidFill>
              </a:rPr>
              <a:t> significa que a influência de um ponto de controlo sobre os vértices não precisa ser de intervalos iguais, podendo variar (é bom para a modelação de superfícies irregulares).</a:t>
            </a:r>
          </a:p>
          <a:p>
            <a:pPr lvl="1" algn="just">
              <a:lnSpc>
                <a:spcPct val="90000"/>
              </a:lnSpc>
            </a:pPr>
            <a:r>
              <a:rPr lang="pt-PT" dirty="0" err="1">
                <a:solidFill>
                  <a:srgbClr val="016340"/>
                </a:solidFill>
              </a:rPr>
              <a:t>Rational</a:t>
            </a:r>
            <a:r>
              <a:rPr lang="pt-PT" dirty="0">
                <a:solidFill>
                  <a:srgbClr val="016340"/>
                </a:solidFill>
              </a:rPr>
              <a:t> significa que a superfície é representada pela divisão de dois polinómios.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As NURBS foram criadas para modelação computacional em 3D.</a:t>
            </a:r>
          </a:p>
          <a:p>
            <a:pPr lvl="1" algn="just">
              <a:lnSpc>
                <a:spcPct val="90000"/>
              </a:lnSpc>
            </a:pPr>
            <a:r>
              <a:rPr lang="pt-PT" dirty="0">
                <a:solidFill>
                  <a:srgbClr val="016340"/>
                </a:solidFill>
              </a:rPr>
              <a:t>Oferece uma forma matemática comum tanto para a análise quanto para a geração de formas livres.</a:t>
            </a: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lvl="1" algn="just">
              <a:lnSpc>
                <a:spcPct val="90000"/>
              </a:lnSpc>
            </a:pPr>
            <a:endParaRPr lang="pt-PT" dirty="0">
              <a:solidFill>
                <a:srgbClr val="016340"/>
              </a:solidFill>
            </a:endParaRPr>
          </a:p>
          <a:p>
            <a:pPr marL="457200" lvl="1" indent="0" algn="ctr">
              <a:lnSpc>
                <a:spcPct val="90000"/>
              </a:lnSpc>
              <a:buNone/>
            </a:pPr>
            <a:r>
              <a:rPr lang="pt-PT" sz="2400" b="1" dirty="0">
                <a:solidFill>
                  <a:srgbClr val="016340"/>
                </a:solidFill>
              </a:rPr>
              <a:t>Figura 16.</a:t>
            </a:r>
            <a:r>
              <a:rPr lang="pt-PT" sz="2400" dirty="0">
                <a:solidFill>
                  <a:srgbClr val="016340"/>
                </a:solidFill>
              </a:rPr>
              <a:t> Superfície NURBS.</a:t>
            </a:r>
          </a:p>
        </p:txBody>
      </p:sp>
      <p:pic>
        <p:nvPicPr>
          <p:cNvPr id="3" name="Picture 2">
            <a:extLst>
              <a:ext uri="{FF2B5EF4-FFF2-40B4-BE49-F238E27FC236}">
                <a16:creationId xmlns:a16="http://schemas.microsoft.com/office/drawing/2014/main" id="{66B4B261-1AC6-4A52-8C0C-565073B3E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653" y="3748602"/>
            <a:ext cx="3797675" cy="2416702"/>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3" algn="just">
              <a:lnSpc>
                <a:spcPct val="90000"/>
              </a:lnSpc>
            </a:pPr>
            <a:endParaRPr lang="pt-PT" dirty="0">
              <a:solidFill>
                <a:srgbClr val="016340"/>
              </a:solidFill>
            </a:endParaRPr>
          </a:p>
          <a:p>
            <a:pPr algn="just">
              <a:lnSpc>
                <a:spcPct val="90000"/>
              </a:lnSpc>
            </a:pPr>
            <a:r>
              <a:rPr lang="pt-PT" dirty="0" err="1">
                <a:solidFill>
                  <a:srgbClr val="016340"/>
                </a:solidFill>
              </a:rPr>
              <a:t>Catmull</a:t>
            </a:r>
            <a:r>
              <a:rPr lang="pt-PT" dirty="0">
                <a:solidFill>
                  <a:srgbClr val="016340"/>
                </a:solidFill>
              </a:rPr>
              <a:t> e </a:t>
            </a:r>
            <a:r>
              <a:rPr lang="pt-PT" dirty="0" err="1">
                <a:solidFill>
                  <a:srgbClr val="016340"/>
                </a:solidFill>
              </a:rPr>
              <a:t>Clark</a:t>
            </a:r>
            <a:r>
              <a:rPr lang="pt-PT" dirty="0">
                <a:solidFill>
                  <a:srgbClr val="016340"/>
                </a:solidFill>
              </a:rPr>
              <a:t> (1978) foram os primeiros a notar que a subdivisão de malhas podia ser estendida para incluir malhas topológicas arbitrárias.</a:t>
            </a:r>
          </a:p>
          <a:p>
            <a:pPr lvl="1" algn="just">
              <a:lnSpc>
                <a:spcPct val="90000"/>
              </a:lnSpc>
            </a:pPr>
            <a:r>
              <a:rPr lang="pt-PT" dirty="0">
                <a:solidFill>
                  <a:srgbClr val="016340"/>
                </a:solidFill>
              </a:rPr>
              <a:t>Publicaram o seu trabalho relativo a este assunto com o título “</a:t>
            </a:r>
            <a:r>
              <a:rPr lang="pt-PT" dirty="0" err="1">
                <a:solidFill>
                  <a:srgbClr val="016340"/>
                </a:solidFill>
              </a:rPr>
              <a:t>Recursively</a:t>
            </a:r>
            <a:r>
              <a:rPr lang="pt-PT" dirty="0">
                <a:solidFill>
                  <a:srgbClr val="016340"/>
                </a:solidFill>
              </a:rPr>
              <a:t> </a:t>
            </a:r>
            <a:r>
              <a:rPr lang="pt-PT" dirty="0" err="1">
                <a:solidFill>
                  <a:srgbClr val="016340"/>
                </a:solidFill>
              </a:rPr>
              <a:t>generated</a:t>
            </a:r>
            <a:r>
              <a:rPr lang="pt-PT" dirty="0">
                <a:solidFill>
                  <a:srgbClr val="016340"/>
                </a:solidFill>
              </a:rPr>
              <a:t> </a:t>
            </a:r>
            <a:r>
              <a:rPr lang="pt-PT" dirty="0" err="1">
                <a:solidFill>
                  <a:srgbClr val="016340"/>
                </a:solidFill>
              </a:rPr>
              <a:t>B-spline</a:t>
            </a:r>
            <a:r>
              <a:rPr lang="pt-PT" dirty="0">
                <a:solidFill>
                  <a:srgbClr val="016340"/>
                </a:solidFill>
              </a:rPr>
              <a:t> </a:t>
            </a:r>
            <a:r>
              <a:rPr lang="pt-PT" dirty="0" err="1">
                <a:solidFill>
                  <a:srgbClr val="016340"/>
                </a:solidFill>
              </a:rPr>
              <a:t>surface</a:t>
            </a:r>
            <a:r>
              <a:rPr lang="pt-PT" dirty="0">
                <a:solidFill>
                  <a:srgbClr val="016340"/>
                </a:solidFill>
              </a:rPr>
              <a:t> </a:t>
            </a:r>
            <a:r>
              <a:rPr lang="pt-PT" dirty="0" err="1">
                <a:solidFill>
                  <a:srgbClr val="016340"/>
                </a:solidFill>
              </a:rPr>
              <a:t>on</a:t>
            </a:r>
            <a:r>
              <a:rPr lang="pt-PT" dirty="0">
                <a:solidFill>
                  <a:srgbClr val="016340"/>
                </a:solidFill>
              </a:rPr>
              <a:t> </a:t>
            </a:r>
            <a:r>
              <a:rPr lang="pt-PT" dirty="0" err="1">
                <a:solidFill>
                  <a:srgbClr val="016340"/>
                </a:solidFill>
              </a:rPr>
              <a:t>arbitrary</a:t>
            </a:r>
            <a:r>
              <a:rPr lang="pt-PT" dirty="0">
                <a:solidFill>
                  <a:srgbClr val="016340"/>
                </a:solidFill>
              </a:rPr>
              <a:t> </a:t>
            </a:r>
            <a:r>
              <a:rPr lang="pt-PT" dirty="0" err="1">
                <a:solidFill>
                  <a:srgbClr val="016340"/>
                </a:solidFill>
              </a:rPr>
              <a:t>topological</a:t>
            </a:r>
            <a:r>
              <a:rPr lang="pt-PT" dirty="0">
                <a:solidFill>
                  <a:srgbClr val="016340"/>
                </a:solidFill>
              </a:rPr>
              <a:t> </a:t>
            </a:r>
            <a:r>
              <a:rPr lang="pt-PT" dirty="0" err="1">
                <a:solidFill>
                  <a:srgbClr val="016340"/>
                </a:solidFill>
              </a:rPr>
              <a:t>surfaces</a:t>
            </a:r>
            <a:r>
              <a:rPr lang="pt-PT" dirty="0">
                <a:solidFill>
                  <a:srgbClr val="016340"/>
                </a:solidFill>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Esta técnica de subdivisão fez surgir as ferramentas de modelação NURMS (</a:t>
            </a:r>
            <a:r>
              <a:rPr lang="pt-PT" dirty="0" err="1">
                <a:solidFill>
                  <a:srgbClr val="016340"/>
                </a:solidFill>
              </a:rPr>
              <a:t>Non-uniform</a:t>
            </a:r>
            <a:r>
              <a:rPr lang="pt-PT" dirty="0">
                <a:solidFill>
                  <a:srgbClr val="016340"/>
                </a:solidFill>
              </a:rPr>
              <a:t> </a:t>
            </a:r>
            <a:r>
              <a:rPr lang="pt-PT" dirty="0" err="1">
                <a:solidFill>
                  <a:srgbClr val="016340"/>
                </a:solidFill>
              </a:rPr>
              <a:t>Rational</a:t>
            </a:r>
            <a:r>
              <a:rPr lang="pt-PT" dirty="0">
                <a:solidFill>
                  <a:srgbClr val="016340"/>
                </a:solidFill>
              </a:rPr>
              <a:t> </a:t>
            </a:r>
            <a:r>
              <a:rPr lang="pt-PT" dirty="0" err="1">
                <a:solidFill>
                  <a:srgbClr val="016340"/>
                </a:solidFill>
              </a:rPr>
              <a:t>Mesh</a:t>
            </a:r>
            <a:r>
              <a:rPr lang="pt-PT" dirty="0">
                <a:solidFill>
                  <a:srgbClr val="016340"/>
                </a:solidFill>
              </a:rPr>
              <a:t> </a:t>
            </a:r>
            <a:r>
              <a:rPr lang="pt-PT" dirty="0" err="1">
                <a:solidFill>
                  <a:srgbClr val="016340"/>
                </a:solidFill>
              </a:rPr>
              <a:t>Smooth</a:t>
            </a:r>
            <a:r>
              <a:rPr lang="pt-PT" dirty="0">
                <a:solidFill>
                  <a:srgbClr val="016340"/>
                </a:solidFill>
              </a:rPr>
              <a:t>).</a:t>
            </a:r>
          </a:p>
          <a:p>
            <a:pPr algn="just">
              <a:lnSpc>
                <a:spcPct val="90000"/>
              </a:lnSpc>
            </a:pPr>
            <a:r>
              <a:rPr lang="pt-PT" dirty="0">
                <a:solidFill>
                  <a:srgbClr val="016340"/>
                </a:solidFill>
              </a:rPr>
              <a:t>As superfícies </a:t>
            </a:r>
            <a:r>
              <a:rPr lang="pt-PT" dirty="0" err="1">
                <a:solidFill>
                  <a:srgbClr val="016340"/>
                </a:solidFill>
              </a:rPr>
              <a:t>Nurms</a:t>
            </a:r>
            <a:r>
              <a:rPr lang="pt-PT" dirty="0">
                <a:solidFill>
                  <a:srgbClr val="016340"/>
                </a:solidFill>
              </a:rPr>
              <a:t> são mais fáceis e rápidas de gerar e alterar do que as superfícies NURBS.</a:t>
            </a:r>
          </a:p>
          <a:p>
            <a:pPr algn="just">
              <a:lnSpc>
                <a:spcPct val="90000"/>
              </a:lnSpc>
            </a:pPr>
            <a:r>
              <a:rPr lang="pt-PT" dirty="0">
                <a:solidFill>
                  <a:srgbClr val="016340"/>
                </a:solidFill>
              </a:rPr>
              <a:t>É muito usada para a modelação de personagens e </a:t>
            </a:r>
            <a:r>
              <a:rPr lang="pt-PT" dirty="0" smtClean="0">
                <a:solidFill>
                  <a:srgbClr val="016340"/>
                </a:solidFill>
              </a:rPr>
              <a:t>objetos </a:t>
            </a:r>
            <a:r>
              <a:rPr lang="pt-PT" dirty="0">
                <a:solidFill>
                  <a:srgbClr val="016340"/>
                </a:solidFill>
              </a:rPr>
              <a:t>de contornos suaves.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Curvas e superfícies</a:t>
            </a:r>
            <a:br>
              <a:rPr lang="pt-PT" noProof="0" dirty="0">
                <a:solidFill>
                  <a:srgbClr val="016340"/>
                </a:solidFill>
              </a:rPr>
            </a:br>
            <a:r>
              <a:rPr lang="pt-PT" sz="2200" dirty="0">
                <a:solidFill>
                  <a:srgbClr val="016340"/>
                </a:solidFill>
              </a:rPr>
              <a:t>                         - Representação de superfícies -</a:t>
            </a:r>
            <a:endParaRPr lang="pt-PT" sz="2200" noProof="0" dirty="0">
              <a:solidFill>
                <a:srgbClr val="016340"/>
              </a:solidFill>
            </a:endParaRPr>
          </a:p>
        </p:txBody>
      </p:sp>
      <p:pic>
        <p:nvPicPr>
          <p:cNvPr id="5122" name="Picture 2"/>
          <p:cNvPicPr>
            <a:picLocks noChangeAspect="1" noChangeArrowheads="1"/>
          </p:cNvPicPr>
          <p:nvPr/>
        </p:nvPicPr>
        <p:blipFill>
          <a:blip r:embed="rId3" cstate="print"/>
          <a:srcRect/>
          <a:stretch>
            <a:fillRect/>
          </a:stretch>
        </p:blipFill>
        <p:spPr bwMode="auto">
          <a:xfrm>
            <a:off x="2227273" y="1450910"/>
            <a:ext cx="2231982" cy="4392488"/>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4644008" y="1451211"/>
            <a:ext cx="1900211" cy="4392488"/>
          </a:xfrm>
          <a:prstGeom prst="rect">
            <a:avLst/>
          </a:prstGeom>
          <a:noFill/>
          <a:ln w="9525">
            <a:noFill/>
            <a:miter lim="800000"/>
            <a:headEnd/>
            <a:tailEnd/>
          </a:ln>
        </p:spPr>
      </p:pic>
      <p:pic>
        <p:nvPicPr>
          <p:cNvPr id="2" name="Picture 1">
            <a:extLst>
              <a:ext uri="{FF2B5EF4-FFF2-40B4-BE49-F238E27FC236}">
                <a16:creationId xmlns:a16="http://schemas.microsoft.com/office/drawing/2014/main" id="{F337675E-E13B-4CFB-BF93-9D3B2EBC1A22}"/>
              </a:ext>
            </a:extLst>
          </p:cNvPr>
          <p:cNvPicPr>
            <a:picLocks noChangeAspect="1"/>
          </p:cNvPicPr>
          <p:nvPr/>
        </p:nvPicPr>
        <p:blipFill>
          <a:blip r:embed="rId5"/>
          <a:stretch>
            <a:fillRect/>
          </a:stretch>
        </p:blipFill>
        <p:spPr>
          <a:xfrm>
            <a:off x="6697701" y="2749505"/>
            <a:ext cx="2210863" cy="1795900"/>
          </a:xfrm>
          <a:prstGeom prst="rect">
            <a:avLst/>
          </a:prstGeom>
        </p:spPr>
      </p:pic>
      <p:sp>
        <p:nvSpPr>
          <p:cNvPr id="9" name="Rectangle 8">
            <a:extLst>
              <a:ext uri="{FF2B5EF4-FFF2-40B4-BE49-F238E27FC236}">
                <a16:creationId xmlns:a16="http://schemas.microsoft.com/office/drawing/2014/main" id="{3C91B8D2-2B1A-475D-89B7-CACC33ACA8E5}"/>
              </a:ext>
            </a:extLst>
          </p:cNvPr>
          <p:cNvSpPr/>
          <p:nvPr/>
        </p:nvSpPr>
        <p:spPr>
          <a:xfrm>
            <a:off x="2123728" y="5877272"/>
            <a:ext cx="6192688" cy="461665"/>
          </a:xfrm>
          <a:prstGeom prst="rect">
            <a:avLst/>
          </a:prstGeom>
        </p:spPr>
        <p:txBody>
          <a:bodyPr wrap="square">
            <a:spAutoFit/>
          </a:bodyPr>
          <a:lstStyle/>
          <a:p>
            <a:pPr algn="ctr"/>
            <a:r>
              <a:rPr lang="pt-PT" sz="2400" b="1" dirty="0">
                <a:solidFill>
                  <a:srgbClr val="016340"/>
                </a:solidFill>
              </a:rPr>
              <a:t>Figura 17.</a:t>
            </a:r>
            <a:r>
              <a:rPr lang="pt-PT" sz="2400" dirty="0">
                <a:solidFill>
                  <a:srgbClr val="016340"/>
                </a:solidFill>
              </a:rPr>
              <a:t> NURMS no Blender.</a:t>
            </a:r>
            <a:endParaRPr lang="en-GB"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dirty="0">
                <a:solidFill>
                  <a:srgbClr val="016340"/>
                </a:solidFill>
              </a:rPr>
              <a:t>Geometria dos mundos 3D</a:t>
            </a:r>
            <a:br>
              <a:rPr lang="pt-PT" dirty="0">
                <a:solidFill>
                  <a:srgbClr val="016340"/>
                </a:solidFill>
              </a:rPr>
            </a:br>
            <a:r>
              <a:rPr lang="pt-PT" sz="2200" dirty="0">
                <a:solidFill>
                  <a:srgbClr val="016340"/>
                </a:solidFill>
              </a:rPr>
              <a:t>	- Espaços vetoriais, afins e euclidianos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Partindo do zero no processo de criação do mundo 3D, é preciso definir um espaço onde este mundo exista.</a:t>
            </a:r>
          </a:p>
          <a:p>
            <a:pPr algn="just">
              <a:lnSpc>
                <a:spcPct val="90000"/>
              </a:lnSpc>
            </a:pPr>
            <a:r>
              <a:rPr lang="pt-PT" dirty="0">
                <a:solidFill>
                  <a:srgbClr val="016340"/>
                </a:solidFill>
              </a:rPr>
              <a:t>Matematicamente podem ser explorados espaços abstratos, como os:</a:t>
            </a:r>
          </a:p>
          <a:p>
            <a:pPr lvl="1" algn="just">
              <a:lnSpc>
                <a:spcPct val="90000"/>
              </a:lnSpc>
            </a:pPr>
            <a:r>
              <a:rPr lang="pt-PT" dirty="0">
                <a:solidFill>
                  <a:srgbClr val="016340"/>
                </a:solidFill>
              </a:rPr>
              <a:t>Espaços vetoriais;</a:t>
            </a:r>
          </a:p>
          <a:p>
            <a:pPr lvl="1" algn="just">
              <a:lnSpc>
                <a:spcPct val="90000"/>
              </a:lnSpc>
            </a:pPr>
            <a:r>
              <a:rPr lang="pt-PT" dirty="0">
                <a:solidFill>
                  <a:srgbClr val="016340"/>
                </a:solidFill>
              </a:rPr>
              <a:t>Espaços afins;</a:t>
            </a:r>
          </a:p>
          <a:p>
            <a:pPr lvl="1" algn="just">
              <a:lnSpc>
                <a:spcPct val="90000"/>
              </a:lnSpc>
            </a:pPr>
            <a:r>
              <a:rPr lang="pt-PT" dirty="0">
                <a:solidFill>
                  <a:srgbClr val="016340"/>
                </a:solidFill>
              </a:rPr>
              <a:t>Espaços Euclidianos.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br>
              <a:rPr lang="pt-PT" noProof="0" dirty="0" smtClean="0">
                <a:solidFill>
                  <a:srgbClr val="016340"/>
                </a:solidFill>
              </a:rPr>
            </a:br>
            <a:r>
              <a:rPr lang="pt-PT" sz="2200" dirty="0" smtClean="0">
                <a:solidFill>
                  <a:srgbClr val="016340"/>
                </a:solidFill>
              </a:rPr>
              <a:t> 	- Características de representação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As representações de objetos devem ser </a:t>
            </a:r>
            <a:r>
              <a:rPr lang="pt-PT" u="sng" dirty="0" smtClean="0">
                <a:solidFill>
                  <a:srgbClr val="016340"/>
                </a:solidFill>
              </a:rPr>
              <a:t>universais</a:t>
            </a:r>
            <a:r>
              <a:rPr lang="pt-PT" dirty="0" smtClean="0">
                <a:solidFill>
                  <a:srgbClr val="016340"/>
                </a:solidFill>
              </a:rPr>
              <a:t>, isto é</a:t>
            </a:r>
            <a:r>
              <a:rPr lang="pt-PT" dirty="0">
                <a:solidFill>
                  <a:srgbClr val="016340"/>
                </a:solidFill>
              </a:rPr>
              <a:t>, </a:t>
            </a:r>
            <a:r>
              <a:rPr lang="pt-PT" dirty="0" smtClean="0">
                <a:solidFill>
                  <a:srgbClr val="016340"/>
                </a:solidFill>
              </a:rPr>
              <a:t>devem poder representar o maior número possível de objetos.</a:t>
            </a:r>
          </a:p>
          <a:p>
            <a:pPr algn="just">
              <a:lnSpc>
                <a:spcPct val="90000"/>
              </a:lnSpc>
            </a:pPr>
            <a:r>
              <a:rPr lang="pt-PT" dirty="0" smtClean="0">
                <a:solidFill>
                  <a:srgbClr val="016340"/>
                </a:solidFill>
              </a:rPr>
              <a:t>Os objetos devem, também, ser </a:t>
            </a:r>
            <a:r>
              <a:rPr lang="pt-PT" u="sng" dirty="0" smtClean="0">
                <a:solidFill>
                  <a:srgbClr val="016340"/>
                </a:solidFill>
              </a:rPr>
              <a:t>fielmente</a:t>
            </a:r>
            <a:r>
              <a:rPr lang="pt-PT" dirty="0" smtClean="0">
                <a:solidFill>
                  <a:srgbClr val="016340"/>
                </a:solidFill>
              </a:rPr>
              <a:t> representados.</a:t>
            </a:r>
          </a:p>
          <a:p>
            <a:pPr lvl="1" algn="just">
              <a:lnSpc>
                <a:spcPct val="90000"/>
              </a:lnSpc>
            </a:pPr>
            <a:r>
              <a:rPr lang="pt-PT" dirty="0" smtClean="0">
                <a:solidFill>
                  <a:srgbClr val="016340"/>
                </a:solidFill>
              </a:rPr>
              <a:t>Essa representação deve ser obtida de forma a não existir ambiguidades de interpretação quanto ao objeto que se está a representar.</a:t>
            </a:r>
            <a:endParaRPr lang="pt-PT" dirty="0">
              <a:solidFill>
                <a:srgbClr val="01634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br>
              <a:rPr lang="pt-PT" noProof="0" dirty="0" smtClean="0">
                <a:solidFill>
                  <a:srgbClr val="016340"/>
                </a:solidFill>
              </a:rPr>
            </a:br>
            <a:r>
              <a:rPr lang="pt-PT" sz="2200" dirty="0">
                <a:solidFill>
                  <a:srgbClr val="016340"/>
                </a:solidFill>
              </a:rPr>
              <a:t> 	- Características de representação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 representação de um objeto deve ser </a:t>
            </a:r>
            <a:r>
              <a:rPr lang="pt-PT" u="sng" dirty="0" smtClean="0">
                <a:solidFill>
                  <a:srgbClr val="016340"/>
                </a:solidFill>
              </a:rPr>
              <a:t>única</a:t>
            </a:r>
            <a:r>
              <a:rPr lang="pt-PT" dirty="0" smtClean="0">
                <a:solidFill>
                  <a:srgbClr val="016340"/>
                </a:solidFill>
              </a:rPr>
              <a:t>, ou seja,</a:t>
            </a:r>
            <a:r>
              <a:rPr lang="pt-PT" dirty="0">
                <a:solidFill>
                  <a:srgbClr val="016340"/>
                </a:solidFill>
              </a:rPr>
              <a:t> </a:t>
            </a:r>
            <a:r>
              <a:rPr lang="pt-PT" dirty="0" smtClean="0">
                <a:solidFill>
                  <a:srgbClr val="016340"/>
                </a:solidFill>
              </a:rPr>
              <a:t>cada objeto não </a:t>
            </a:r>
            <a:r>
              <a:rPr lang="pt-PT" dirty="0">
                <a:solidFill>
                  <a:srgbClr val="016340"/>
                </a:solidFill>
              </a:rPr>
              <a:t>pode </a:t>
            </a:r>
            <a:r>
              <a:rPr lang="pt-PT" dirty="0" smtClean="0">
                <a:solidFill>
                  <a:srgbClr val="016340"/>
                </a:solidFill>
              </a:rPr>
              <a:t>ser representado por mais do que uma maneira.</a:t>
            </a:r>
          </a:p>
          <a:p>
            <a:pPr algn="just">
              <a:lnSpc>
                <a:spcPct val="90000"/>
              </a:lnSpc>
            </a:pPr>
            <a:r>
              <a:rPr lang="pt-PT" dirty="0" smtClean="0">
                <a:solidFill>
                  <a:srgbClr val="016340"/>
                </a:solidFill>
              </a:rPr>
              <a:t>A representação de um objeto deve, ainda, ser </a:t>
            </a:r>
            <a:r>
              <a:rPr lang="pt-PT" u="sng" dirty="0" smtClean="0">
                <a:solidFill>
                  <a:srgbClr val="016340"/>
                </a:solidFill>
              </a:rPr>
              <a:t>precisa</a:t>
            </a:r>
            <a:r>
              <a:rPr lang="pt-PT" dirty="0" smtClean="0">
                <a:solidFill>
                  <a:srgbClr val="016340"/>
                </a:solidFill>
              </a:rPr>
              <a:t>, isto é, não deve conter aproximações.</a:t>
            </a:r>
          </a:p>
          <a:p>
            <a:pPr lvl="1" algn="just">
              <a:lnSpc>
                <a:spcPct val="90000"/>
              </a:lnSpc>
            </a:pPr>
            <a:r>
              <a:rPr lang="pt-PT" dirty="0" smtClean="0">
                <a:solidFill>
                  <a:srgbClr val="016340"/>
                </a:solidFill>
              </a:rPr>
              <a:t>O realismo </a:t>
            </a:r>
            <a:r>
              <a:rPr lang="pt-PT" dirty="0">
                <a:solidFill>
                  <a:srgbClr val="016340"/>
                </a:solidFill>
              </a:rPr>
              <a:t>da sua visualização depende </a:t>
            </a:r>
            <a:r>
              <a:rPr lang="pt-PT" dirty="0" smtClean="0">
                <a:solidFill>
                  <a:srgbClr val="016340"/>
                </a:solidFill>
              </a:rPr>
              <a:t>disso (</a:t>
            </a:r>
            <a:r>
              <a:rPr lang="pt-PT" dirty="0">
                <a:solidFill>
                  <a:srgbClr val="016340"/>
                </a:solidFill>
              </a:rPr>
              <a:t>por exemplo, um cone </a:t>
            </a:r>
            <a:r>
              <a:rPr lang="pt-PT" dirty="0" smtClean="0">
                <a:solidFill>
                  <a:srgbClr val="016340"/>
                </a:solidFill>
              </a:rPr>
              <a:t>não pode ter a </a:t>
            </a:r>
            <a:r>
              <a:rPr lang="pt-PT" dirty="0">
                <a:solidFill>
                  <a:srgbClr val="016340"/>
                </a:solidFill>
              </a:rPr>
              <a:t>aparência de </a:t>
            </a:r>
            <a:r>
              <a:rPr lang="pt-PT" dirty="0" smtClean="0">
                <a:solidFill>
                  <a:srgbClr val="016340"/>
                </a:solidFill>
              </a:rPr>
              <a:t>uma pirâmide</a:t>
            </a:r>
            <a:r>
              <a:rPr lang="pt-PT" dirty="0">
                <a:solidFill>
                  <a:srgbClr val="016340"/>
                </a:solidFill>
              </a:rPr>
              <a:t>).</a:t>
            </a:r>
          </a:p>
        </p:txBody>
      </p:sp>
    </p:spTree>
    <p:extLst>
      <p:ext uri="{BB962C8B-B14F-4D97-AF65-F5344CB8AC3E}">
        <p14:creationId xmlns:p14="http://schemas.microsoft.com/office/powerpoint/2010/main" val="1494315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br>
              <a:rPr lang="pt-PT" noProof="0" dirty="0" smtClean="0">
                <a:solidFill>
                  <a:srgbClr val="016340"/>
                </a:solidFill>
              </a:rPr>
            </a:br>
            <a:r>
              <a:rPr lang="pt-PT" sz="2200" dirty="0">
                <a:solidFill>
                  <a:srgbClr val="016340"/>
                </a:solidFill>
              </a:rPr>
              <a:t> 	- Características de representação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 representação de um objeto deve ser </a:t>
            </a:r>
            <a:r>
              <a:rPr lang="pt-PT" u="sng" dirty="0" smtClean="0">
                <a:solidFill>
                  <a:srgbClr val="016340"/>
                </a:solidFill>
              </a:rPr>
              <a:t>compacta</a:t>
            </a:r>
            <a:r>
              <a:rPr lang="pt-PT" dirty="0" smtClean="0">
                <a:solidFill>
                  <a:srgbClr val="016340"/>
                </a:solidFill>
              </a:rPr>
              <a:t> e </a:t>
            </a:r>
            <a:r>
              <a:rPr lang="pt-PT" u="sng" dirty="0" smtClean="0">
                <a:solidFill>
                  <a:srgbClr val="016340"/>
                </a:solidFill>
              </a:rPr>
              <a:t>eficiente</a:t>
            </a:r>
            <a:r>
              <a:rPr lang="pt-PT" dirty="0" smtClean="0">
                <a:solidFill>
                  <a:srgbClr val="016340"/>
                </a:solidFill>
              </a:rPr>
              <a:t>, de maneira a que o seu processamento gráfico seja rápido.</a:t>
            </a:r>
            <a:endParaRPr lang="pt-PT" dirty="0">
              <a:solidFill>
                <a:srgbClr val="016340"/>
              </a:solidFill>
            </a:endParaRPr>
          </a:p>
          <a:p>
            <a:pPr algn="just">
              <a:lnSpc>
                <a:spcPct val="90000"/>
              </a:lnSpc>
            </a:pPr>
            <a:endParaRPr lang="pt-PT" dirty="0" smtClean="0">
              <a:solidFill>
                <a:srgbClr val="016340"/>
              </a:solidFill>
            </a:endParaRPr>
          </a:p>
          <a:p>
            <a:pPr algn="just">
              <a:lnSpc>
                <a:spcPct val="90000"/>
              </a:lnSpc>
            </a:pPr>
            <a:r>
              <a:rPr lang="pt-PT" dirty="0" smtClean="0">
                <a:solidFill>
                  <a:srgbClr val="016340"/>
                </a:solidFill>
              </a:rPr>
              <a:t>As representações de objetos devem ser sempre </a:t>
            </a:r>
            <a:r>
              <a:rPr lang="pt-PT" u="sng" dirty="0" smtClean="0">
                <a:solidFill>
                  <a:srgbClr val="016340"/>
                </a:solidFill>
              </a:rPr>
              <a:t>válidas</a:t>
            </a:r>
            <a:r>
              <a:rPr lang="pt-PT" dirty="0" smtClean="0">
                <a:solidFill>
                  <a:srgbClr val="016340"/>
                </a:solidFill>
              </a:rPr>
              <a:t>, mesmo após a aplicação de </a:t>
            </a:r>
            <a:r>
              <a:rPr lang="pt-PT" dirty="0">
                <a:solidFill>
                  <a:srgbClr val="016340"/>
                </a:solidFill>
              </a:rPr>
              <a:t>quaisquer </a:t>
            </a:r>
            <a:r>
              <a:rPr lang="pt-PT" dirty="0" smtClean="0">
                <a:solidFill>
                  <a:srgbClr val="016340"/>
                </a:solidFill>
              </a:rPr>
              <a:t>transformações.</a:t>
            </a:r>
            <a:endParaRPr lang="pt-PT" dirty="0">
              <a:solidFill>
                <a:srgbClr val="016340"/>
              </a:solidFill>
            </a:endParaRPr>
          </a:p>
        </p:txBody>
      </p:sp>
    </p:spTree>
    <p:extLst>
      <p:ext uri="{BB962C8B-B14F-4D97-AF65-F5344CB8AC3E}">
        <p14:creationId xmlns:p14="http://schemas.microsoft.com/office/powerpoint/2010/main" val="3172365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2" algn="just">
              <a:lnSpc>
                <a:spcPct val="90000"/>
              </a:lnSpc>
            </a:pPr>
            <a:endParaRPr lang="pt-PT" dirty="0">
              <a:solidFill>
                <a:srgbClr val="016340"/>
              </a:solidFill>
            </a:endParaRPr>
          </a:p>
          <a:p>
            <a:pPr algn="just">
              <a:lnSpc>
                <a:spcPct val="90000"/>
              </a:lnSpc>
            </a:pPr>
            <a:r>
              <a:rPr lang="pt-PT" dirty="0">
                <a:solidFill>
                  <a:srgbClr val="016340"/>
                </a:solidFill>
              </a:rPr>
              <a:t>As formas de representação de </a:t>
            </a:r>
            <a:r>
              <a:rPr lang="pt-PT" dirty="0" smtClean="0">
                <a:solidFill>
                  <a:srgbClr val="016340"/>
                </a:solidFill>
              </a:rPr>
              <a:t>objetos </a:t>
            </a:r>
            <a:r>
              <a:rPr lang="pt-PT" dirty="0">
                <a:solidFill>
                  <a:srgbClr val="016340"/>
                </a:solidFill>
              </a:rPr>
              <a:t>mais usadas são as seguintes:</a:t>
            </a:r>
          </a:p>
          <a:p>
            <a:pPr lvl="1" algn="just">
              <a:lnSpc>
                <a:spcPct val="90000"/>
              </a:lnSpc>
            </a:pPr>
            <a:r>
              <a:rPr lang="pt-PT" dirty="0" smtClean="0">
                <a:solidFill>
                  <a:srgbClr val="016340"/>
                </a:solidFill>
              </a:rPr>
              <a:t>Arame (ou </a:t>
            </a:r>
            <a:r>
              <a:rPr lang="pt-PT" i="1" dirty="0" err="1" smtClean="0">
                <a:solidFill>
                  <a:srgbClr val="016340"/>
                </a:solidFill>
              </a:rPr>
              <a:t>wireframe</a:t>
            </a:r>
            <a:r>
              <a:rPr lang="pt-PT" dirty="0" smtClean="0">
                <a:solidFill>
                  <a:srgbClr val="016340"/>
                </a:solidFill>
              </a:rPr>
              <a:t>);</a:t>
            </a:r>
            <a:endParaRPr lang="pt-PT" dirty="0">
              <a:solidFill>
                <a:srgbClr val="016340"/>
              </a:solidFill>
            </a:endParaRPr>
          </a:p>
          <a:p>
            <a:pPr lvl="1" algn="just">
              <a:lnSpc>
                <a:spcPct val="90000"/>
              </a:lnSpc>
            </a:pPr>
            <a:r>
              <a:rPr lang="pt-PT" dirty="0" smtClean="0">
                <a:solidFill>
                  <a:srgbClr val="016340"/>
                </a:solidFill>
              </a:rPr>
              <a:t>Faces </a:t>
            </a:r>
            <a:r>
              <a:rPr lang="pt-PT" dirty="0">
                <a:solidFill>
                  <a:srgbClr val="016340"/>
                </a:solidFill>
              </a:rPr>
              <a:t>(ou superfícies limitantes);</a:t>
            </a:r>
          </a:p>
          <a:p>
            <a:pPr lvl="1" algn="just">
              <a:lnSpc>
                <a:spcPct val="90000"/>
              </a:lnSpc>
            </a:pPr>
            <a:r>
              <a:rPr lang="pt-PT" dirty="0" smtClean="0">
                <a:solidFill>
                  <a:srgbClr val="016340"/>
                </a:solidFill>
              </a:rPr>
              <a:t>Decomposição </a:t>
            </a:r>
            <a:r>
              <a:rPr lang="pt-PT" dirty="0">
                <a:solidFill>
                  <a:srgbClr val="016340"/>
                </a:solidFill>
              </a:rPr>
              <a:t>do espaço.</a:t>
            </a:r>
          </a:p>
        </p:txBody>
      </p:sp>
    </p:spTree>
    <p:extLst>
      <p:ext uri="{BB962C8B-B14F-4D97-AF65-F5344CB8AC3E}">
        <p14:creationId xmlns:p14="http://schemas.microsoft.com/office/powerpoint/2010/main" val="985870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lvl="3" algn="just">
              <a:lnSpc>
                <a:spcPct val="90000"/>
              </a:lnSpc>
            </a:pPr>
            <a:endParaRPr lang="pt-PT" dirty="0">
              <a:solidFill>
                <a:srgbClr val="016340"/>
              </a:solidFill>
            </a:endParaRPr>
          </a:p>
          <a:p>
            <a:pPr algn="just">
              <a:lnSpc>
                <a:spcPct val="90000"/>
              </a:lnSpc>
            </a:pPr>
            <a:r>
              <a:rPr lang="pt-PT" dirty="0">
                <a:solidFill>
                  <a:srgbClr val="016340"/>
                </a:solidFill>
              </a:rPr>
              <a:t>Cada método de representação de </a:t>
            </a:r>
            <a:r>
              <a:rPr lang="pt-PT" dirty="0" smtClean="0">
                <a:solidFill>
                  <a:srgbClr val="016340"/>
                </a:solidFill>
              </a:rPr>
              <a:t>objetos </a:t>
            </a:r>
            <a:r>
              <a:rPr lang="pt-PT" dirty="0">
                <a:solidFill>
                  <a:srgbClr val="016340"/>
                </a:solidFill>
              </a:rPr>
              <a:t>tem as suas vantagens e desvantagens.</a:t>
            </a:r>
          </a:p>
          <a:p>
            <a:pPr algn="just">
              <a:lnSpc>
                <a:spcPct val="90000"/>
              </a:lnSpc>
            </a:pPr>
            <a:endParaRPr lang="pt-PT" dirty="0">
              <a:solidFill>
                <a:srgbClr val="016340"/>
              </a:solidFill>
            </a:endParaRPr>
          </a:p>
          <a:p>
            <a:pPr algn="just">
              <a:lnSpc>
                <a:spcPct val="90000"/>
              </a:lnSpc>
            </a:pPr>
            <a:r>
              <a:rPr lang="pt-PT" dirty="0">
                <a:solidFill>
                  <a:srgbClr val="016340"/>
                </a:solidFill>
              </a:rPr>
              <a:t>A solução ideal para essa representação poderá ser uma forma híbrida, isto é, uma mistura de algum desses métodos.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a:t>
            </a:r>
            <a:r>
              <a:rPr lang="pt-PT" sz="2200" dirty="0" smtClean="0">
                <a:solidFill>
                  <a:srgbClr val="016340"/>
                </a:solidFill>
              </a:rPr>
              <a:t>- Arame ou </a:t>
            </a:r>
            <a:r>
              <a:rPr lang="pt-PT" sz="2200" i="1" dirty="0" err="1" smtClean="0">
                <a:solidFill>
                  <a:srgbClr val="016340"/>
                </a:solidFill>
              </a:rPr>
              <a:t>wireframe</a:t>
            </a:r>
            <a:r>
              <a:rPr lang="pt-PT" sz="2200" dirty="0" smtClean="0">
                <a:solidFill>
                  <a:srgbClr val="016340"/>
                </a:solidFill>
              </a:rPr>
              <a:t> </a:t>
            </a:r>
            <a:r>
              <a:rPr lang="pt-PT" sz="2200" dirty="0">
                <a:solidFill>
                  <a:srgbClr val="016340"/>
                </a:solidFill>
              </a:rPr>
              <a:t>-</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a:solidFill>
                  <a:srgbClr val="016340"/>
                </a:solidFill>
              </a:rPr>
              <a:t>A representação </a:t>
            </a:r>
            <a:r>
              <a:rPr lang="pt-PT" dirty="0" smtClean="0">
                <a:solidFill>
                  <a:srgbClr val="016340"/>
                </a:solidFill>
              </a:rPr>
              <a:t>por arame ou </a:t>
            </a:r>
            <a:r>
              <a:rPr lang="pt-PT" i="1" dirty="0" err="1" smtClean="0">
                <a:solidFill>
                  <a:srgbClr val="016340"/>
                </a:solidFill>
              </a:rPr>
              <a:t>wireframe</a:t>
            </a:r>
            <a:r>
              <a:rPr lang="pt-PT" dirty="0" smtClean="0">
                <a:solidFill>
                  <a:srgbClr val="016340"/>
                </a:solidFill>
              </a:rPr>
              <a:t> </a:t>
            </a:r>
            <a:r>
              <a:rPr lang="pt-PT" dirty="0">
                <a:solidFill>
                  <a:srgbClr val="016340"/>
                </a:solidFill>
              </a:rPr>
              <a:t>mostra apenas o conjunto das arestas do </a:t>
            </a:r>
            <a:r>
              <a:rPr lang="pt-PT" dirty="0" smtClean="0">
                <a:solidFill>
                  <a:srgbClr val="016340"/>
                </a:solidFill>
              </a:rPr>
              <a:t>objeto</a:t>
            </a:r>
            <a:r>
              <a:rPr lang="pt-PT" dirty="0">
                <a:solidFill>
                  <a:srgbClr val="016340"/>
                </a:solidFill>
              </a:rPr>
              <a:t>.</a:t>
            </a:r>
          </a:p>
          <a:p>
            <a:pPr algn="just">
              <a:lnSpc>
                <a:spcPct val="90000"/>
              </a:lnSpc>
            </a:pPr>
            <a:r>
              <a:rPr lang="pt-PT" dirty="0">
                <a:solidFill>
                  <a:srgbClr val="016340"/>
                </a:solidFill>
              </a:rPr>
              <a:t>É a forma mais rápida de exibição dos modelos.</a:t>
            </a:r>
          </a:p>
          <a:p>
            <a:pPr algn="just">
              <a:lnSpc>
                <a:spcPct val="90000"/>
              </a:lnSpc>
            </a:pPr>
            <a:r>
              <a:rPr lang="pt-PT" dirty="0">
                <a:solidFill>
                  <a:srgbClr val="016340"/>
                </a:solidFill>
              </a:rPr>
              <a:t>É uma representação ambígua.</a:t>
            </a:r>
          </a:p>
          <a:p>
            <a:pPr algn="just">
              <a:lnSpc>
                <a:spcPct val="90000"/>
              </a:lnSpc>
            </a:pPr>
            <a:r>
              <a:rPr lang="pt-PT" dirty="0">
                <a:solidFill>
                  <a:srgbClr val="016340"/>
                </a:solidFill>
              </a:rPr>
              <a:t>A realização de certas operações é dificultada por esta representação, mas noutras é ajudada.</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a:t>
            </a:r>
            <a:r>
              <a:rPr lang="pt-PT" sz="2200" dirty="0" smtClean="0">
                <a:solidFill>
                  <a:srgbClr val="016340"/>
                </a:solidFill>
              </a:rPr>
              <a:t>                             - Arame ou </a:t>
            </a:r>
            <a:r>
              <a:rPr lang="pt-PT" sz="2200" i="1" dirty="0" err="1" smtClean="0">
                <a:solidFill>
                  <a:srgbClr val="016340"/>
                </a:solidFill>
              </a:rPr>
              <a:t>wireframe</a:t>
            </a:r>
            <a:r>
              <a:rPr lang="pt-PT" sz="2200" dirty="0" smtClean="0">
                <a:solidFill>
                  <a:srgbClr val="016340"/>
                </a:solidFill>
              </a:rPr>
              <a:t> -</a:t>
            </a:r>
            <a:endParaRPr lang="pt-PT" sz="2200" noProof="0" dirty="0">
              <a:solidFill>
                <a:srgbClr val="016340"/>
              </a:solidFill>
            </a:endParaRPr>
          </a:p>
        </p:txBody>
      </p:sp>
      <p:pic>
        <p:nvPicPr>
          <p:cNvPr id="2050" name="Picture 2"/>
          <p:cNvPicPr>
            <a:picLocks noChangeAspect="1" noChangeArrowheads="1"/>
          </p:cNvPicPr>
          <p:nvPr/>
        </p:nvPicPr>
        <p:blipFill>
          <a:blip r:embed="rId3" cstate="print"/>
          <a:srcRect/>
          <a:stretch>
            <a:fillRect/>
          </a:stretch>
        </p:blipFill>
        <p:spPr bwMode="auto">
          <a:xfrm>
            <a:off x="1952253" y="1532310"/>
            <a:ext cx="2547739" cy="1464642"/>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19828" y="1521322"/>
            <a:ext cx="1940604" cy="4578058"/>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4568880" y="2854847"/>
            <a:ext cx="1659304" cy="3244532"/>
          </a:xfrm>
          <a:prstGeom prst="rect">
            <a:avLst/>
          </a:prstGeom>
          <a:noFill/>
          <a:ln w="9525">
            <a:noFill/>
            <a:miter lim="800000"/>
            <a:headEnd/>
            <a:tailEnd/>
          </a:ln>
        </p:spPr>
      </p:pic>
      <p:sp>
        <p:nvSpPr>
          <p:cNvPr id="6" name="Rectangle 5">
            <a:extLst>
              <a:ext uri="{FF2B5EF4-FFF2-40B4-BE49-F238E27FC236}">
                <a16:creationId xmlns:a16="http://schemas.microsoft.com/office/drawing/2014/main" id="{6661E712-DE19-446C-B2D8-091F97D666DC}"/>
              </a:ext>
            </a:extLst>
          </p:cNvPr>
          <p:cNvSpPr/>
          <p:nvPr/>
        </p:nvSpPr>
        <p:spPr>
          <a:xfrm>
            <a:off x="2411760" y="6063679"/>
            <a:ext cx="6192688" cy="461665"/>
          </a:xfrm>
          <a:prstGeom prst="rect">
            <a:avLst/>
          </a:prstGeom>
        </p:spPr>
        <p:txBody>
          <a:bodyPr wrap="square">
            <a:spAutoFit/>
          </a:bodyPr>
          <a:lstStyle/>
          <a:p>
            <a:pPr algn="ctr"/>
            <a:r>
              <a:rPr lang="pt-PT" sz="2400" b="1" dirty="0">
                <a:solidFill>
                  <a:srgbClr val="016340"/>
                </a:solidFill>
              </a:rPr>
              <a:t>Figura 18.</a:t>
            </a:r>
            <a:r>
              <a:rPr lang="pt-PT" sz="2400" dirty="0">
                <a:solidFill>
                  <a:srgbClr val="016340"/>
                </a:solidFill>
              </a:rPr>
              <a:t> Representação </a:t>
            </a:r>
            <a:r>
              <a:rPr lang="pt-PT" sz="2400" i="1" dirty="0" err="1">
                <a:solidFill>
                  <a:srgbClr val="016340"/>
                </a:solidFill>
              </a:rPr>
              <a:t>w</a:t>
            </a:r>
            <a:r>
              <a:rPr lang="pt-PT" sz="2400" i="1" dirty="0" err="1" smtClean="0">
                <a:solidFill>
                  <a:srgbClr val="016340"/>
                </a:solidFill>
              </a:rPr>
              <a:t>ireframe</a:t>
            </a:r>
            <a:r>
              <a:rPr lang="pt-PT" sz="2400" dirty="0">
                <a:solidFill>
                  <a:srgbClr val="016340"/>
                </a:solidFill>
              </a:rPr>
              <a:t>.</a:t>
            </a:r>
            <a:endParaRPr lang="en-GB"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Faces ou superfícies limitantes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 </a:t>
            </a:r>
            <a:r>
              <a:rPr lang="pt-PT" dirty="0">
                <a:solidFill>
                  <a:srgbClr val="016340"/>
                </a:solidFill>
              </a:rPr>
              <a:t>representação por </a:t>
            </a:r>
            <a:r>
              <a:rPr lang="pt-PT" dirty="0" smtClean="0">
                <a:solidFill>
                  <a:srgbClr val="016340"/>
                </a:solidFill>
              </a:rPr>
              <a:t>faces é, também, </a:t>
            </a:r>
            <a:r>
              <a:rPr lang="pt-PT" dirty="0">
                <a:solidFill>
                  <a:srgbClr val="016340"/>
                </a:solidFill>
              </a:rPr>
              <a:t>conhecida </a:t>
            </a:r>
            <a:r>
              <a:rPr lang="pt-PT" dirty="0" smtClean="0">
                <a:solidFill>
                  <a:srgbClr val="016340"/>
                </a:solidFill>
              </a:rPr>
              <a:t>como:</a:t>
            </a:r>
          </a:p>
          <a:p>
            <a:pPr lvl="1" algn="just">
              <a:lnSpc>
                <a:spcPct val="90000"/>
              </a:lnSpc>
            </a:pPr>
            <a:r>
              <a:rPr lang="pt-PT" dirty="0" smtClean="0">
                <a:solidFill>
                  <a:srgbClr val="016340"/>
                </a:solidFill>
              </a:rPr>
              <a:t>Superfícies </a:t>
            </a:r>
            <a:r>
              <a:rPr lang="pt-PT" dirty="0">
                <a:solidFill>
                  <a:srgbClr val="016340"/>
                </a:solidFill>
              </a:rPr>
              <a:t>limitantes;</a:t>
            </a:r>
          </a:p>
          <a:p>
            <a:pPr lvl="1" algn="just">
              <a:lnSpc>
                <a:spcPct val="90000"/>
              </a:lnSpc>
            </a:pPr>
            <a:r>
              <a:rPr lang="pt-PT" dirty="0" smtClean="0">
                <a:solidFill>
                  <a:srgbClr val="016340"/>
                </a:solidFill>
              </a:rPr>
              <a:t>Fronteira;</a:t>
            </a:r>
          </a:p>
          <a:p>
            <a:pPr lvl="1" algn="just">
              <a:lnSpc>
                <a:spcPct val="90000"/>
              </a:lnSpc>
            </a:pPr>
            <a:r>
              <a:rPr lang="pt-PT" dirty="0" err="1" smtClean="0">
                <a:solidFill>
                  <a:srgbClr val="016340"/>
                </a:solidFill>
              </a:rPr>
              <a:t>Boundary</a:t>
            </a:r>
            <a:r>
              <a:rPr lang="pt-PT" dirty="0" smtClean="0">
                <a:solidFill>
                  <a:srgbClr val="016340"/>
                </a:solidFill>
              </a:rPr>
              <a:t> </a:t>
            </a:r>
            <a:r>
              <a:rPr lang="pt-PT" dirty="0" err="1" smtClean="0">
                <a:solidFill>
                  <a:srgbClr val="016340"/>
                </a:solidFill>
              </a:rPr>
              <a:t>representation</a:t>
            </a:r>
            <a:r>
              <a:rPr lang="pt-PT" dirty="0">
                <a:solidFill>
                  <a:srgbClr val="016340"/>
                </a:solidFill>
              </a:rPr>
              <a:t> </a:t>
            </a:r>
            <a:r>
              <a:rPr lang="pt-PT" dirty="0" smtClean="0">
                <a:solidFill>
                  <a:srgbClr val="016340"/>
                </a:solidFill>
              </a:rPr>
              <a:t>(ou B-</a:t>
            </a:r>
            <a:r>
              <a:rPr lang="pt-PT" dirty="0" err="1" smtClean="0">
                <a:solidFill>
                  <a:srgbClr val="016340"/>
                </a:solidFill>
              </a:rPr>
              <a:t>rep</a:t>
            </a:r>
            <a:r>
              <a:rPr lang="pt-PT" dirty="0" smtClean="0">
                <a:solidFill>
                  <a:srgbClr val="016340"/>
                </a:solidFill>
              </a:rPr>
              <a:t>).</a:t>
            </a:r>
          </a:p>
          <a:p>
            <a:pPr marL="342900" lvl="1" indent="-342900" algn="just">
              <a:lnSpc>
                <a:spcPct val="90000"/>
              </a:lnSpc>
              <a:buFont typeface="Arial" charset="0"/>
              <a:buChar char="•"/>
            </a:pPr>
            <a:r>
              <a:rPr lang="pt-PT" sz="3200" dirty="0" smtClean="0">
                <a:solidFill>
                  <a:srgbClr val="016340"/>
                </a:solidFill>
              </a:rPr>
              <a:t>Nesta representação, as </a:t>
            </a:r>
            <a:r>
              <a:rPr lang="pt-PT" sz="3200" dirty="0">
                <a:solidFill>
                  <a:srgbClr val="016340"/>
                </a:solidFill>
              </a:rPr>
              <a:t>superfícies limites dos objetos descrevem o seu contorno.</a:t>
            </a:r>
          </a:p>
          <a:p>
            <a:pPr lvl="1" algn="just">
              <a:lnSpc>
                <a:spcPct val="90000"/>
              </a:lnSpc>
            </a:pPr>
            <a:r>
              <a:rPr lang="pt-PT" dirty="0" smtClean="0">
                <a:solidFill>
                  <a:srgbClr val="016340"/>
                </a:solidFill>
              </a:rPr>
              <a:t>As superfícies usadas são fechadas e definidas </a:t>
            </a:r>
            <a:r>
              <a:rPr lang="pt-PT" dirty="0">
                <a:solidFill>
                  <a:srgbClr val="016340"/>
                </a:solidFill>
              </a:rPr>
              <a:t>por </a:t>
            </a:r>
            <a:r>
              <a:rPr lang="pt-PT" dirty="0" smtClean="0">
                <a:solidFill>
                  <a:srgbClr val="016340"/>
                </a:solidFill>
              </a:rPr>
              <a:t>faces.</a:t>
            </a:r>
            <a:endParaRPr lang="pt-PT" dirty="0">
              <a:solidFill>
                <a:srgbClr val="01634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Faces ou superfícies limitantes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Na prática, a maioria das representações por faces restringe os objetos que representa a formas simples, como superfícies cónicas, cilíndricas, esféricas, poligonais (regulares ou não), ou planos</a:t>
            </a:r>
            <a:r>
              <a:rPr lang="pt-PT" dirty="0">
                <a:solidFill>
                  <a:srgbClr val="016340"/>
                </a:solidFill>
              </a:rPr>
              <a:t>.</a:t>
            </a:r>
          </a:p>
          <a:p>
            <a:pPr lvl="1" algn="just">
              <a:lnSpc>
                <a:spcPct val="90000"/>
              </a:lnSpc>
            </a:pPr>
            <a:r>
              <a:rPr lang="pt-PT" dirty="0" smtClean="0">
                <a:solidFill>
                  <a:srgbClr val="016340"/>
                </a:solidFill>
              </a:rPr>
              <a:t>Para aumentar a flexibilidade e a simplicidade desta representação, os polígonos devem ser convexos ou triângulos (que obriga que as curvas sejam sempre aproximações.</a:t>
            </a:r>
            <a:endParaRPr lang="pt-PT" dirty="0">
              <a:solidFill>
                <a:srgbClr val="016340"/>
              </a:solidFill>
            </a:endParaRPr>
          </a:p>
        </p:txBody>
      </p:sp>
    </p:spTree>
    <p:extLst>
      <p:ext uri="{BB962C8B-B14F-4D97-AF65-F5344CB8AC3E}">
        <p14:creationId xmlns:p14="http://schemas.microsoft.com/office/powerpoint/2010/main" val="1881557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286000" y="274638"/>
            <a:ext cx="6400800" cy="1143000"/>
          </a:xfrm>
        </p:spPr>
        <p:txBody>
          <a:bodyPr/>
          <a:lstStyle/>
          <a:p>
            <a:pPr algn="l"/>
            <a:r>
              <a:rPr lang="pt-PT" noProof="0" dirty="0">
                <a:solidFill>
                  <a:srgbClr val="016340"/>
                </a:solidFill>
              </a:rPr>
              <a:t>Representação de </a:t>
            </a:r>
            <a:r>
              <a:rPr lang="pt-PT" noProof="0" dirty="0" smtClean="0">
                <a:solidFill>
                  <a:srgbClr val="016340"/>
                </a:solidFill>
              </a:rPr>
              <a:t>objetos</a:t>
            </a:r>
            <a:r>
              <a:rPr lang="pt-PT" noProof="0" dirty="0">
                <a:solidFill>
                  <a:srgbClr val="016340"/>
                </a:solidFill>
              </a:rPr>
              <a:t/>
            </a:r>
            <a:br>
              <a:rPr lang="pt-PT" noProof="0" dirty="0">
                <a:solidFill>
                  <a:srgbClr val="016340"/>
                </a:solidFill>
              </a:rPr>
            </a:br>
            <a:r>
              <a:rPr lang="pt-PT" sz="2200" dirty="0">
                <a:solidFill>
                  <a:srgbClr val="016340"/>
                </a:solidFill>
              </a:rPr>
              <a:t>                   - Faces ou superfícies limitantes -</a:t>
            </a:r>
            <a:endParaRPr lang="pt-PT" sz="2200" noProof="0" dirty="0">
              <a:solidFill>
                <a:srgbClr val="016340"/>
              </a:solidFill>
            </a:endParaRPr>
          </a:p>
        </p:txBody>
      </p:sp>
      <p:sp>
        <p:nvSpPr>
          <p:cNvPr id="3075" name="Espace réservé du contenu 2"/>
          <p:cNvSpPr>
            <a:spLocks noGrp="1"/>
          </p:cNvSpPr>
          <p:nvPr>
            <p:ph idx="1"/>
          </p:nvPr>
        </p:nvSpPr>
        <p:spPr>
          <a:xfrm>
            <a:off x="2286000" y="1600200"/>
            <a:ext cx="6462464" cy="4525963"/>
          </a:xfrm>
        </p:spPr>
        <p:txBody>
          <a:bodyPr/>
          <a:lstStyle/>
          <a:p>
            <a:pPr algn="just">
              <a:lnSpc>
                <a:spcPct val="90000"/>
              </a:lnSpc>
            </a:pPr>
            <a:r>
              <a:rPr lang="pt-PT" dirty="0" smtClean="0">
                <a:solidFill>
                  <a:srgbClr val="016340"/>
                </a:solidFill>
              </a:rPr>
              <a:t>As superfícies limitam os objetos mas não indicam de que lado da superfície estes se encontram.</a:t>
            </a:r>
          </a:p>
          <a:p>
            <a:pPr lvl="1" algn="just">
              <a:lnSpc>
                <a:spcPct val="90000"/>
              </a:lnSpc>
            </a:pPr>
            <a:r>
              <a:rPr lang="pt-PT" dirty="0" smtClean="0">
                <a:solidFill>
                  <a:srgbClr val="016340"/>
                </a:solidFill>
              </a:rPr>
              <a:t>Assim, tem </a:t>
            </a:r>
            <a:r>
              <a:rPr lang="pt-PT" dirty="0">
                <a:solidFill>
                  <a:srgbClr val="016340"/>
                </a:solidFill>
              </a:rPr>
              <a:t>que ser possível distinguir entre os dois lados da face (as do interior e do exterior).</a:t>
            </a:r>
          </a:p>
          <a:p>
            <a:pPr lvl="2" algn="just">
              <a:lnSpc>
                <a:spcPct val="90000"/>
              </a:lnSpc>
            </a:pPr>
            <a:r>
              <a:rPr lang="pt-PT" dirty="0" smtClean="0">
                <a:solidFill>
                  <a:srgbClr val="016340"/>
                </a:solidFill>
              </a:rPr>
              <a:t>Esta distinção é feita através da forma como cada </a:t>
            </a:r>
            <a:r>
              <a:rPr lang="pt-PT" dirty="0">
                <a:solidFill>
                  <a:srgbClr val="016340"/>
                </a:solidFill>
              </a:rPr>
              <a:t>elemento da superfície é definido, isto é, pela ordem dos seus </a:t>
            </a:r>
            <a:r>
              <a:rPr lang="pt-PT" dirty="0" smtClean="0">
                <a:solidFill>
                  <a:srgbClr val="016340"/>
                </a:solidFill>
              </a:rPr>
              <a:t>vértices (</a:t>
            </a:r>
            <a:r>
              <a:rPr lang="pt-PT" dirty="0">
                <a:solidFill>
                  <a:srgbClr val="016340"/>
                </a:solidFill>
              </a:rPr>
              <a:t>contrário aos sentido dos ponteiros do </a:t>
            </a:r>
            <a:r>
              <a:rPr lang="pt-PT" dirty="0" smtClean="0">
                <a:solidFill>
                  <a:srgbClr val="016340"/>
                </a:solidFill>
              </a:rPr>
              <a:t>relógio, </a:t>
            </a:r>
            <a:r>
              <a:rPr lang="pt-PT" dirty="0">
                <a:solidFill>
                  <a:srgbClr val="016340"/>
                </a:solidFill>
              </a:rPr>
              <a:t>a partir do exterior do sólido) ou pelo seu vetor normal.</a:t>
            </a:r>
          </a:p>
        </p:txBody>
      </p:sp>
    </p:spTree>
    <p:extLst>
      <p:ext uri="{BB962C8B-B14F-4D97-AF65-F5344CB8AC3E}">
        <p14:creationId xmlns:p14="http://schemas.microsoft.com/office/powerpoint/2010/main" val="3469380360"/>
      </p:ext>
    </p:extLst>
  </p:cSld>
  <p:clrMapOvr>
    <a:masterClrMapping/>
  </p:clrMapOvr>
</p:sld>
</file>

<file path=ppt/theme/theme1.xml><?xml version="1.0" encoding="utf-8"?>
<a:theme xmlns:a="http://schemas.openxmlformats.org/drawingml/2006/main" name="15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10073</TotalTime>
  <Words>6659</Words>
  <Application>Microsoft Office PowerPoint</Application>
  <PresentationFormat>On-screen Show (4:3)</PresentationFormat>
  <Paragraphs>670</Paragraphs>
  <Slides>132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132</vt:i4>
      </vt:variant>
    </vt:vector>
  </HeadingPairs>
  <TitlesOfParts>
    <vt:vector size="139" baseType="lpstr">
      <vt:lpstr>Arial</vt:lpstr>
      <vt:lpstr>Calibri</vt:lpstr>
      <vt:lpstr>Symbol</vt:lpstr>
      <vt:lpstr>Times New Roman</vt:lpstr>
      <vt:lpstr>151</vt:lpstr>
      <vt:lpstr>Equation</vt:lpstr>
      <vt:lpstr>Equação</vt:lpstr>
      <vt:lpstr>Fundamentos de Computação Gráfica</vt:lpstr>
      <vt:lpstr>Geometria dos mundos 3D</vt:lpstr>
      <vt:lpstr>Geometria dos mundos 3D        - Escalares, pontos e vetores -</vt:lpstr>
      <vt:lpstr>Geometria dos mundos 3D        - Escalares, pontos e vetores -</vt:lpstr>
      <vt:lpstr>Geometria dos mundos 3D         - Escalares, pontos e vetores -</vt:lpstr>
      <vt:lpstr>Geometria dos mundos 3D         - Escalares, pontos e vetores -</vt:lpstr>
      <vt:lpstr>Geometria dos mundos 3D          - Vetor normal -</vt:lpstr>
      <vt:lpstr>Geometria dos mundos 3D          - Vetor normal -</vt:lpstr>
      <vt:lpstr>Geometria dos mundos 3D  - Espaços vetoriais, afins e euclidianos -</vt:lpstr>
      <vt:lpstr>Geometria dos mundos 3D  - Espaços vetoriais, afins e euclidianos -</vt:lpstr>
      <vt:lpstr>Geometria dos mundos 3D  - Espaços vetoriais, afins e euclidianos -</vt:lpstr>
      <vt:lpstr>Geometria dos mundos 3D  - Espaços vetoriais, afins e euclidianos -</vt:lpstr>
      <vt:lpstr>Geometria dos mundos 3D            - Sistemas de coordenadas -</vt:lpstr>
      <vt:lpstr>Geometria dos mundos 3D           - Sistemas de coordenadas -</vt:lpstr>
      <vt:lpstr>Geometria dos mundos 3D           - Sistemas de coordenadas -</vt:lpstr>
      <vt:lpstr>Geometria dos mundos 3D           - Sistemas de coordenadas -</vt:lpstr>
      <vt:lpstr>Geometria dos mundos 3D           - Sistemas de coordenadas -</vt:lpstr>
      <vt:lpstr>Geometria dos mundos 3D           - Sistemas de coordenadas -</vt:lpstr>
      <vt:lpstr>Geometria dos mundos 3D           - Sistemas de coordenadas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Geometria dos mundos 3D       - Transformações geométricas -</vt:lpstr>
      <vt:lpstr>Objetos 3D</vt:lpstr>
      <vt:lpstr>Objetos 3D</vt:lpstr>
      <vt:lpstr>Objetos 3D</vt:lpstr>
      <vt:lpstr>Objetos 3D</vt:lpstr>
      <vt:lpstr>Objetos 3D</vt:lpstr>
      <vt:lpstr>Objetos 3D</vt:lpstr>
      <vt:lpstr>Objetos 3D</vt:lpstr>
      <vt:lpstr>Objetos 3D</vt:lpstr>
      <vt:lpstr>Objetos 3D</vt:lpstr>
      <vt:lpstr>Objetos 3D</vt:lpstr>
      <vt:lpstr>Objetos 3D</vt:lpstr>
      <vt:lpstr>Objetos 3D</vt:lpstr>
      <vt:lpstr>Objetos 3D</vt:lpstr>
      <vt:lpstr>Curvas e superfícies                                    - Introdução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curvas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Curvas e superfícies                          - Representação de superfícies -</vt:lpstr>
      <vt:lpstr>Representação de objetos   - Características de representação -</vt:lpstr>
      <vt:lpstr>Representação de objetos   - Características de representação -</vt:lpstr>
      <vt:lpstr>Representação de objetos   - Características de representação -</vt:lpstr>
      <vt:lpstr>Representação de objetos</vt:lpstr>
      <vt:lpstr>Representação de objetos</vt:lpstr>
      <vt:lpstr>Representação de objetos                               - Arame ou wireframe -</vt:lpstr>
      <vt:lpstr>Representação de objetos                               - Arame ou wireframe -</vt:lpstr>
      <vt:lpstr>Representação de objetos                    - Faces ou superfícies limitantes -</vt:lpstr>
      <vt:lpstr>Representação de objetos                    - Faces ou superfícies limitantes -</vt:lpstr>
      <vt:lpstr>Representação de objetos                    - Faces ou superfícies limitantes -</vt:lpstr>
      <vt:lpstr>Representação de objetos                    - Faces ou superfícies limitantes -</vt:lpstr>
      <vt:lpstr>Representação de objetos                    - Faces ou superfícies limitantes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Representação de objetos                          - Decomposição espacial -</vt:lpstr>
      <vt:lpstr>Técnicas de modelação</vt:lpstr>
      <vt:lpstr>Técnicas de modelação                         - Primitivas básicas -</vt:lpstr>
      <vt:lpstr>Técnicas de modelação                         - Primitivas básicas -</vt:lpstr>
      <vt:lpstr>Técnicas de modelação                         - Primitivas básicas -</vt:lpstr>
      <vt:lpstr>Técnicas de modelação                         - Primitivas básicas -</vt:lpstr>
      <vt:lpstr>Técnicas de modelação                         - Primitivas básicas -</vt:lpstr>
      <vt:lpstr>Técnicas de modelação                - Combinação de elementos gráficos -</vt:lpstr>
      <vt:lpstr>Técnicas de modelação                - Combinação de elementos gráficos -</vt:lpstr>
      <vt:lpstr>Técnicas de modelação                - Combinação de elementos gráficos -</vt:lpstr>
      <vt:lpstr>Técnicas de modelação                - Combinação de elementos gráficos -</vt:lpstr>
      <vt:lpstr>Técnicas de modelação               - Deslocamento de elementos gráficos -</vt:lpstr>
      <vt:lpstr>Técnicas de modelação               - Deslocamento de elementos gráficos -</vt:lpstr>
      <vt:lpstr>Técnicas de modelação               - Deslocamento de elementos gráficos -</vt:lpstr>
      <vt:lpstr>Técnicas de modelação               - Deslocamento de elementos gráficos -</vt:lpstr>
      <vt:lpstr>Técnicas de modelação                               - Modificadores -</vt:lpstr>
      <vt:lpstr>Técnicas de modelação                               - Modificadores -</vt:lpstr>
      <vt:lpstr>Técnicas de modelação                               - Modificadores -</vt:lpstr>
      <vt:lpstr>Técnicas de modelação                               - Modificadores -</vt:lpstr>
      <vt:lpstr>Técnicas de modelação                               - Modificadores -</vt:lpstr>
      <vt:lpstr>Técnicas de modelação                               - Modificadores -</vt:lpstr>
      <vt:lpstr>Técnicas de modelação                               - Modificadores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Computação Gráfica</dc:title>
  <dc:creator>Nuno</dc:creator>
  <cp:lastModifiedBy>Nuno</cp:lastModifiedBy>
  <cp:revision>582</cp:revision>
  <cp:lastPrinted>2017-05-03T16:37:35Z</cp:lastPrinted>
  <dcterms:created xsi:type="dcterms:W3CDTF">2010-09-16T19:37:39Z</dcterms:created>
  <dcterms:modified xsi:type="dcterms:W3CDTF">2023-02-18T22:50:42Z</dcterms:modified>
</cp:coreProperties>
</file>